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87"/>
  </p:notesMasterIdLst>
  <p:handoutMasterIdLst>
    <p:handoutMasterId r:id="rId88"/>
  </p:handoutMasterIdLst>
  <p:sldIdLst>
    <p:sldId id="256" r:id="rId2"/>
    <p:sldId id="295" r:id="rId3"/>
    <p:sldId id="257" r:id="rId4"/>
    <p:sldId id="258" r:id="rId5"/>
    <p:sldId id="378" r:id="rId6"/>
    <p:sldId id="308" r:id="rId7"/>
    <p:sldId id="260" r:id="rId8"/>
    <p:sldId id="379" r:id="rId9"/>
    <p:sldId id="266" r:id="rId10"/>
    <p:sldId id="267" r:id="rId11"/>
    <p:sldId id="268" r:id="rId12"/>
    <p:sldId id="269" r:id="rId13"/>
    <p:sldId id="270" r:id="rId14"/>
    <p:sldId id="276" r:id="rId15"/>
    <p:sldId id="380" r:id="rId16"/>
    <p:sldId id="275" r:id="rId17"/>
    <p:sldId id="274" r:id="rId18"/>
    <p:sldId id="272" r:id="rId19"/>
    <p:sldId id="273" r:id="rId20"/>
    <p:sldId id="277" r:id="rId21"/>
    <p:sldId id="278" r:id="rId22"/>
    <p:sldId id="279" r:id="rId23"/>
    <p:sldId id="280" r:id="rId24"/>
    <p:sldId id="282" r:id="rId25"/>
    <p:sldId id="307" r:id="rId26"/>
    <p:sldId id="330" r:id="rId27"/>
    <p:sldId id="285" r:id="rId28"/>
    <p:sldId id="286" r:id="rId29"/>
    <p:sldId id="287" r:id="rId30"/>
    <p:sldId id="381" r:id="rId31"/>
    <p:sldId id="355" r:id="rId32"/>
    <p:sldId id="395" r:id="rId33"/>
    <p:sldId id="396" r:id="rId34"/>
    <p:sldId id="397" r:id="rId35"/>
    <p:sldId id="398" r:id="rId36"/>
    <p:sldId id="339" r:id="rId37"/>
    <p:sldId id="344" r:id="rId38"/>
    <p:sldId id="337" r:id="rId39"/>
    <p:sldId id="338" r:id="rId40"/>
    <p:sldId id="390" r:id="rId41"/>
    <p:sldId id="361" r:id="rId42"/>
    <p:sldId id="362" r:id="rId43"/>
    <p:sldId id="363" r:id="rId44"/>
    <p:sldId id="382" r:id="rId45"/>
    <p:sldId id="356" r:id="rId46"/>
    <p:sldId id="365" r:id="rId47"/>
    <p:sldId id="357" r:id="rId48"/>
    <p:sldId id="358" r:id="rId49"/>
    <p:sldId id="359" r:id="rId50"/>
    <p:sldId id="360" r:id="rId51"/>
    <p:sldId id="386" r:id="rId52"/>
    <p:sldId id="383" r:id="rId53"/>
    <p:sldId id="364" r:id="rId54"/>
    <p:sldId id="369" r:id="rId55"/>
    <p:sldId id="366" r:id="rId56"/>
    <p:sldId id="370" r:id="rId57"/>
    <p:sldId id="367" r:id="rId58"/>
    <p:sldId id="368" r:id="rId59"/>
    <p:sldId id="385" r:id="rId60"/>
    <p:sldId id="371" r:id="rId61"/>
    <p:sldId id="373" r:id="rId62"/>
    <p:sldId id="384" r:id="rId63"/>
    <p:sldId id="399" r:id="rId64"/>
    <p:sldId id="375" r:id="rId65"/>
    <p:sldId id="376" r:id="rId66"/>
    <p:sldId id="293" r:id="rId67"/>
    <p:sldId id="294" r:id="rId68"/>
    <p:sldId id="387" r:id="rId69"/>
    <p:sldId id="388" r:id="rId70"/>
    <p:sldId id="389" r:id="rId71"/>
    <p:sldId id="377" r:id="rId72"/>
    <p:sldId id="342" r:id="rId73"/>
    <p:sldId id="346" r:id="rId74"/>
    <p:sldId id="265" r:id="rId75"/>
    <p:sldId id="264" r:id="rId76"/>
    <p:sldId id="336" r:id="rId77"/>
    <p:sldId id="351" r:id="rId78"/>
    <p:sldId id="352" r:id="rId79"/>
    <p:sldId id="353" r:id="rId80"/>
    <p:sldId id="354" r:id="rId81"/>
    <p:sldId id="391" r:id="rId82"/>
    <p:sldId id="392" r:id="rId83"/>
    <p:sldId id="393" r:id="rId84"/>
    <p:sldId id="400" r:id="rId85"/>
    <p:sldId id="394" r:id="rId86"/>
  </p:sldIdLst>
  <p:sldSz cx="9144000" cy="6858000" type="screen4x3"/>
  <p:notesSz cx="6858000" cy="9144000"/>
  <p:defaultTextStyle>
    <a:defPPr>
      <a:defRPr lang="de-DE"/>
    </a:defPPr>
    <a:lvl1pPr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r"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66">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213F"/>
    <a:srgbClr val="E53418"/>
    <a:srgbClr val="0065BD"/>
    <a:srgbClr val="B5CA82"/>
    <a:srgbClr val="91AC6B"/>
    <a:srgbClr val="41BEFF"/>
    <a:srgbClr val="0099FF"/>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5126" autoAdjust="0"/>
  </p:normalViewPr>
  <p:slideViewPr>
    <p:cSldViewPr snapToGrid="0" showGuides="1">
      <p:cViewPr varScale="1">
        <p:scale>
          <a:sx n="72" d="100"/>
          <a:sy n="72" d="100"/>
        </p:scale>
        <p:origin x="1344" y="78"/>
      </p:cViewPr>
      <p:guideLst>
        <p:guide orient="horz" pos="1066"/>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508000" y="169863"/>
            <a:ext cx="3378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4339" name="Rectangle 3"/>
          <p:cNvSpPr>
            <a:spLocks noGrp="1" noChangeArrowheads="1"/>
          </p:cNvSpPr>
          <p:nvPr>
            <p:ph type="dt" sz="quarter" idx="1"/>
          </p:nvPr>
        </p:nvSpPr>
        <p:spPr bwMode="auto">
          <a:xfrm>
            <a:off x="4191000" y="169863"/>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434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434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B8682F5A-9025-5143-B95A-464527BD45C7}" type="slidenum">
              <a:rPr lang="de-DE"/>
              <a:pPr/>
              <a:t>‹#›</a:t>
            </a:fld>
            <a:endParaRPr lang="de-DE"/>
          </a:p>
        </p:txBody>
      </p:sp>
    </p:spTree>
    <p:extLst>
      <p:ext uri="{BB962C8B-B14F-4D97-AF65-F5344CB8AC3E}">
        <p14:creationId xmlns:p14="http://schemas.microsoft.com/office/powerpoint/2010/main" val="440006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224B126A-EBFB-3945-B395-849A2AAB6EE9}" type="slidenum">
              <a:rPr lang="de-DE"/>
              <a:pPr/>
              <a:t>‹#›</a:t>
            </a:fld>
            <a:endParaRPr lang="de-DE"/>
          </a:p>
        </p:txBody>
      </p:sp>
    </p:spTree>
    <p:extLst>
      <p:ext uri="{BB962C8B-B14F-4D97-AF65-F5344CB8AC3E}">
        <p14:creationId xmlns:p14="http://schemas.microsoft.com/office/powerpoint/2010/main" val="34407213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ＭＳ Ｐゴシック" pitchFamily="18" charset="-128"/>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2</a:t>
            </a:fld>
            <a:endParaRPr lang="de-DE"/>
          </a:p>
        </p:txBody>
      </p:sp>
    </p:spTree>
    <p:extLst>
      <p:ext uri="{BB962C8B-B14F-4D97-AF65-F5344CB8AC3E}">
        <p14:creationId xmlns:p14="http://schemas.microsoft.com/office/powerpoint/2010/main" val="3213110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30</a:t>
            </a:fld>
            <a:endParaRPr lang="de-DE"/>
          </a:p>
        </p:txBody>
      </p:sp>
    </p:spTree>
    <p:extLst>
      <p:ext uri="{BB962C8B-B14F-4D97-AF65-F5344CB8AC3E}">
        <p14:creationId xmlns:p14="http://schemas.microsoft.com/office/powerpoint/2010/main" val="2949134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41</a:t>
            </a:fld>
            <a:endParaRPr lang="de-DE"/>
          </a:p>
        </p:txBody>
      </p:sp>
    </p:spTree>
    <p:extLst>
      <p:ext uri="{BB962C8B-B14F-4D97-AF65-F5344CB8AC3E}">
        <p14:creationId xmlns:p14="http://schemas.microsoft.com/office/powerpoint/2010/main" val="219964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42</a:t>
            </a:fld>
            <a:endParaRPr lang="de-DE"/>
          </a:p>
        </p:txBody>
      </p:sp>
    </p:spTree>
    <p:extLst>
      <p:ext uri="{BB962C8B-B14F-4D97-AF65-F5344CB8AC3E}">
        <p14:creationId xmlns:p14="http://schemas.microsoft.com/office/powerpoint/2010/main" val="883651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43</a:t>
            </a:fld>
            <a:endParaRPr lang="de-DE"/>
          </a:p>
        </p:txBody>
      </p:sp>
    </p:spTree>
    <p:extLst>
      <p:ext uri="{BB962C8B-B14F-4D97-AF65-F5344CB8AC3E}">
        <p14:creationId xmlns:p14="http://schemas.microsoft.com/office/powerpoint/2010/main" val="866619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44</a:t>
            </a:fld>
            <a:endParaRPr lang="de-DE"/>
          </a:p>
        </p:txBody>
      </p:sp>
    </p:spTree>
    <p:extLst>
      <p:ext uri="{BB962C8B-B14F-4D97-AF65-F5344CB8AC3E}">
        <p14:creationId xmlns:p14="http://schemas.microsoft.com/office/powerpoint/2010/main" val="4261310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48</a:t>
            </a:fld>
            <a:endParaRPr lang="de-DE"/>
          </a:p>
        </p:txBody>
      </p:sp>
    </p:spTree>
    <p:extLst>
      <p:ext uri="{BB962C8B-B14F-4D97-AF65-F5344CB8AC3E}">
        <p14:creationId xmlns:p14="http://schemas.microsoft.com/office/powerpoint/2010/main" val="802498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49</a:t>
            </a:fld>
            <a:endParaRPr lang="de-DE"/>
          </a:p>
        </p:txBody>
      </p:sp>
    </p:spTree>
    <p:extLst>
      <p:ext uri="{BB962C8B-B14F-4D97-AF65-F5344CB8AC3E}">
        <p14:creationId xmlns:p14="http://schemas.microsoft.com/office/powerpoint/2010/main" val="346240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50</a:t>
            </a:fld>
            <a:endParaRPr lang="de-DE"/>
          </a:p>
        </p:txBody>
      </p:sp>
    </p:spTree>
    <p:extLst>
      <p:ext uri="{BB962C8B-B14F-4D97-AF65-F5344CB8AC3E}">
        <p14:creationId xmlns:p14="http://schemas.microsoft.com/office/powerpoint/2010/main" val="313171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52</a:t>
            </a:fld>
            <a:endParaRPr lang="de-DE"/>
          </a:p>
        </p:txBody>
      </p:sp>
    </p:spTree>
    <p:extLst>
      <p:ext uri="{BB962C8B-B14F-4D97-AF65-F5344CB8AC3E}">
        <p14:creationId xmlns:p14="http://schemas.microsoft.com/office/powerpoint/2010/main" val="1714633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57</a:t>
            </a:fld>
            <a:endParaRPr lang="de-DE"/>
          </a:p>
        </p:txBody>
      </p:sp>
    </p:spTree>
    <p:extLst>
      <p:ext uri="{BB962C8B-B14F-4D97-AF65-F5344CB8AC3E}">
        <p14:creationId xmlns:p14="http://schemas.microsoft.com/office/powerpoint/2010/main" val="3382513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Consider you are hosting a party and you want to capture the memories of the party so you capture amazing moments of it through camera application of your smartphone or DSLR camera. Ideally when you click a photo, the process that happens first is shown here. Light signal of the scene is focussed through  lens and it is passed to first beam splitter. Beam splitter passes the light to sensor and to its adjacent beam splitter. Red, blue, green component of light is filtered through appropriate filter and reaches sensor which produces voltage signal corresponding to incident light signal. The obtained voltage is converted to digital signal through   A/D converter and passed to further stages of image processing pipeline like compression and finally a digital copy of the image is stored in our phone. But in reality the process of getting light signal till sensor is little different. As shown in the figure most of our smart phones have a single image sensor not three sensors and we don’t have separate </a:t>
            </a:r>
            <a:r>
              <a:rPr lang="en-IN" dirty="0" err="1"/>
              <a:t>color</a:t>
            </a:r>
            <a:r>
              <a:rPr lang="en-IN" dirty="0"/>
              <a:t> filters for each </a:t>
            </a:r>
            <a:r>
              <a:rPr lang="en-IN" dirty="0" err="1"/>
              <a:t>color</a:t>
            </a:r>
            <a:r>
              <a:rPr lang="en-IN" dirty="0"/>
              <a:t> rather we have a </a:t>
            </a:r>
            <a:r>
              <a:rPr lang="en-IN" dirty="0" err="1"/>
              <a:t>color</a:t>
            </a:r>
            <a:r>
              <a:rPr lang="en-IN" dirty="0"/>
              <a:t> filter array which consists of series </a:t>
            </a:r>
            <a:r>
              <a:rPr lang="en-IN" dirty="0" err="1"/>
              <a:t>red,green,blue</a:t>
            </a:r>
            <a:r>
              <a:rPr lang="en-IN" dirty="0"/>
              <a:t> filters before the sensor. So the output of A/D converter will be a single channel image and not a three channel image, because we can capture either red , green or blue component of the image at a time. In short we miss 2 channel information per pixel at a time. So the process of reconstructing a 3 channel </a:t>
            </a:r>
            <a:r>
              <a:rPr lang="en-IN" dirty="0" err="1"/>
              <a:t>color</a:t>
            </a:r>
            <a:r>
              <a:rPr lang="en-IN" dirty="0"/>
              <a:t> image from a single channel mosaiced image is known as demosaicing. </a:t>
            </a:r>
          </a:p>
        </p:txBody>
      </p:sp>
      <p:sp>
        <p:nvSpPr>
          <p:cNvPr id="4" name="Slide Number Placeholder 3"/>
          <p:cNvSpPr>
            <a:spLocks noGrp="1"/>
          </p:cNvSpPr>
          <p:nvPr>
            <p:ph type="sldNum" sz="quarter" idx="5"/>
          </p:nvPr>
        </p:nvSpPr>
        <p:spPr/>
        <p:txBody>
          <a:bodyPr/>
          <a:lstStyle/>
          <a:p>
            <a:fld id="{224B126A-EBFB-3945-B395-849A2AAB6EE9}" type="slidenum">
              <a:rPr lang="de-DE" smtClean="0"/>
              <a:pPr/>
              <a:t>3</a:t>
            </a:fld>
            <a:endParaRPr lang="de-DE"/>
          </a:p>
        </p:txBody>
      </p:sp>
    </p:spTree>
    <p:extLst>
      <p:ext uri="{BB962C8B-B14F-4D97-AF65-F5344CB8AC3E}">
        <p14:creationId xmlns:p14="http://schemas.microsoft.com/office/powerpoint/2010/main" val="2832109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58</a:t>
            </a:fld>
            <a:endParaRPr lang="de-DE"/>
          </a:p>
        </p:txBody>
      </p:sp>
    </p:spTree>
    <p:extLst>
      <p:ext uri="{BB962C8B-B14F-4D97-AF65-F5344CB8AC3E}">
        <p14:creationId xmlns:p14="http://schemas.microsoft.com/office/powerpoint/2010/main" val="1027964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59</a:t>
            </a:fld>
            <a:endParaRPr lang="de-DE"/>
          </a:p>
        </p:txBody>
      </p:sp>
    </p:spTree>
    <p:extLst>
      <p:ext uri="{BB962C8B-B14F-4D97-AF65-F5344CB8AC3E}">
        <p14:creationId xmlns:p14="http://schemas.microsoft.com/office/powerpoint/2010/main" val="833448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62</a:t>
            </a:fld>
            <a:endParaRPr lang="de-DE"/>
          </a:p>
        </p:txBody>
      </p:sp>
    </p:spTree>
    <p:extLst>
      <p:ext uri="{BB962C8B-B14F-4D97-AF65-F5344CB8AC3E}">
        <p14:creationId xmlns:p14="http://schemas.microsoft.com/office/powerpoint/2010/main" val="3054816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68</a:t>
            </a:fld>
            <a:endParaRPr lang="de-DE"/>
          </a:p>
        </p:txBody>
      </p:sp>
    </p:spTree>
    <p:extLst>
      <p:ext uri="{BB962C8B-B14F-4D97-AF65-F5344CB8AC3E}">
        <p14:creationId xmlns:p14="http://schemas.microsoft.com/office/powerpoint/2010/main" val="4204183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69</a:t>
            </a:fld>
            <a:endParaRPr lang="de-DE"/>
          </a:p>
        </p:txBody>
      </p:sp>
    </p:spTree>
    <p:extLst>
      <p:ext uri="{BB962C8B-B14F-4D97-AF65-F5344CB8AC3E}">
        <p14:creationId xmlns:p14="http://schemas.microsoft.com/office/powerpoint/2010/main" val="2857953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70</a:t>
            </a:fld>
            <a:endParaRPr lang="de-DE"/>
          </a:p>
        </p:txBody>
      </p:sp>
    </p:spTree>
    <p:extLst>
      <p:ext uri="{BB962C8B-B14F-4D97-AF65-F5344CB8AC3E}">
        <p14:creationId xmlns:p14="http://schemas.microsoft.com/office/powerpoint/2010/main" val="371127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5</a:t>
            </a:fld>
            <a:endParaRPr lang="de-DE"/>
          </a:p>
        </p:txBody>
      </p:sp>
    </p:spTree>
    <p:extLst>
      <p:ext uri="{BB962C8B-B14F-4D97-AF65-F5344CB8AC3E}">
        <p14:creationId xmlns:p14="http://schemas.microsoft.com/office/powerpoint/2010/main" val="212124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8</a:t>
            </a:fld>
            <a:endParaRPr lang="de-DE"/>
          </a:p>
        </p:txBody>
      </p:sp>
    </p:spTree>
    <p:extLst>
      <p:ext uri="{BB962C8B-B14F-4D97-AF65-F5344CB8AC3E}">
        <p14:creationId xmlns:p14="http://schemas.microsoft.com/office/powerpoint/2010/main" val="2064484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12</a:t>
            </a:fld>
            <a:endParaRPr lang="de-DE"/>
          </a:p>
        </p:txBody>
      </p:sp>
    </p:spTree>
    <p:extLst>
      <p:ext uri="{BB962C8B-B14F-4D97-AF65-F5344CB8AC3E}">
        <p14:creationId xmlns:p14="http://schemas.microsoft.com/office/powerpoint/2010/main" val="71549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4B126A-EBFB-3945-B395-849A2AAB6EE9}" type="slidenum">
              <a:rPr lang="de-DE" smtClean="0"/>
              <a:pPr/>
              <a:t>15</a:t>
            </a:fld>
            <a:endParaRPr lang="de-DE"/>
          </a:p>
        </p:txBody>
      </p:sp>
    </p:spTree>
    <p:extLst>
      <p:ext uri="{BB962C8B-B14F-4D97-AF65-F5344CB8AC3E}">
        <p14:creationId xmlns:p14="http://schemas.microsoft.com/office/powerpoint/2010/main" val="3747365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Least – 0.08db improvement</a:t>
            </a:r>
          </a:p>
          <a:p>
            <a:r>
              <a:rPr lang="en-IN" dirty="0"/>
              <a:t>Max-0.32db improvement</a:t>
            </a:r>
          </a:p>
          <a:p>
            <a:r>
              <a:rPr lang="en-IN" dirty="0"/>
              <a:t>Others-between 0.24 and 0.28db improvement.</a:t>
            </a:r>
          </a:p>
        </p:txBody>
      </p:sp>
      <p:sp>
        <p:nvSpPr>
          <p:cNvPr id="4" name="Slide Number Placeholder 3"/>
          <p:cNvSpPr>
            <a:spLocks noGrp="1"/>
          </p:cNvSpPr>
          <p:nvPr>
            <p:ph type="sldNum" sz="quarter" idx="5"/>
          </p:nvPr>
        </p:nvSpPr>
        <p:spPr/>
        <p:txBody>
          <a:bodyPr/>
          <a:lstStyle/>
          <a:p>
            <a:fld id="{224B126A-EBFB-3945-B395-849A2AAB6EE9}" type="slidenum">
              <a:rPr lang="de-DE" smtClean="0"/>
              <a:pPr/>
              <a:t>27</a:t>
            </a:fld>
            <a:endParaRPr lang="de-DE"/>
          </a:p>
        </p:txBody>
      </p:sp>
    </p:spTree>
    <p:extLst>
      <p:ext uri="{BB962C8B-B14F-4D97-AF65-F5344CB8AC3E}">
        <p14:creationId xmlns:p14="http://schemas.microsoft.com/office/powerpoint/2010/main" val="2051406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Least – 0.44db improvement</a:t>
            </a:r>
          </a:p>
          <a:p>
            <a:r>
              <a:rPr lang="en-IN" dirty="0"/>
              <a:t>Max-0.57db improvement</a:t>
            </a:r>
          </a:p>
          <a:p>
            <a:r>
              <a:rPr lang="en-IN" dirty="0"/>
              <a:t>Others between 0.48 to 0.53db improvement.</a:t>
            </a:r>
          </a:p>
        </p:txBody>
      </p:sp>
      <p:sp>
        <p:nvSpPr>
          <p:cNvPr id="4" name="Slide Number Placeholder 3"/>
          <p:cNvSpPr>
            <a:spLocks noGrp="1"/>
          </p:cNvSpPr>
          <p:nvPr>
            <p:ph type="sldNum" sz="quarter" idx="5"/>
          </p:nvPr>
        </p:nvSpPr>
        <p:spPr/>
        <p:txBody>
          <a:bodyPr/>
          <a:lstStyle/>
          <a:p>
            <a:fld id="{224B126A-EBFB-3945-B395-849A2AAB6EE9}" type="slidenum">
              <a:rPr lang="de-DE" smtClean="0"/>
              <a:pPr/>
              <a:t>28</a:t>
            </a:fld>
            <a:endParaRPr lang="de-DE"/>
          </a:p>
        </p:txBody>
      </p:sp>
    </p:spTree>
    <p:extLst>
      <p:ext uri="{BB962C8B-B14F-4D97-AF65-F5344CB8AC3E}">
        <p14:creationId xmlns:p14="http://schemas.microsoft.com/office/powerpoint/2010/main" val="1061291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Max- 6.9 million</a:t>
            </a:r>
          </a:p>
          <a:p>
            <a:r>
              <a:rPr lang="en-IN" dirty="0"/>
              <a:t>Min-3.6 million</a:t>
            </a:r>
          </a:p>
        </p:txBody>
      </p:sp>
      <p:sp>
        <p:nvSpPr>
          <p:cNvPr id="4" name="Slide Number Placeholder 3"/>
          <p:cNvSpPr>
            <a:spLocks noGrp="1"/>
          </p:cNvSpPr>
          <p:nvPr>
            <p:ph type="sldNum" sz="quarter" idx="5"/>
          </p:nvPr>
        </p:nvSpPr>
        <p:spPr/>
        <p:txBody>
          <a:bodyPr/>
          <a:lstStyle/>
          <a:p>
            <a:fld id="{224B126A-EBFB-3945-B395-849A2AAB6EE9}" type="slidenum">
              <a:rPr lang="de-DE" smtClean="0"/>
              <a:pPr/>
              <a:t>29</a:t>
            </a:fld>
            <a:endParaRPr lang="de-DE"/>
          </a:p>
        </p:txBody>
      </p:sp>
    </p:spTree>
    <p:extLst>
      <p:ext uri="{BB962C8B-B14F-4D97-AF65-F5344CB8AC3E}">
        <p14:creationId xmlns:p14="http://schemas.microsoft.com/office/powerpoint/2010/main" val="3820914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xfrm>
            <a:off x="520700" y="2735860"/>
            <a:ext cx="8128000" cy="1295400"/>
          </a:xfrm>
        </p:spPr>
        <p:txBody>
          <a:bodyPr/>
          <a:lstStyle>
            <a:lvl1pPr algn="ctr">
              <a:defRPr sz="3200" b="0">
                <a:solidFill>
                  <a:schemeClr val="bg2"/>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1268" name="Rectangle 4"/>
          <p:cNvSpPr>
            <a:spLocks noGrp="1" noChangeArrowheads="1"/>
          </p:cNvSpPr>
          <p:nvPr>
            <p:ph type="subTitle" idx="1"/>
          </p:nvPr>
        </p:nvSpPr>
        <p:spPr>
          <a:xfrm>
            <a:off x="520700" y="4336060"/>
            <a:ext cx="8128000" cy="1752600"/>
          </a:xfrm>
        </p:spPr>
        <p:txBody>
          <a:bodyPr/>
          <a:lstStyle>
            <a:lvl1pPr marL="0" indent="0" algn="ctr">
              <a:buFontTx/>
              <a:buNone/>
              <a:defRPr sz="2400"/>
            </a:lvl1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8" name="Rectangle 6"/>
          <p:cNvSpPr>
            <a:spLocks noGrp="1" noChangeArrowheads="1"/>
          </p:cNvSpPr>
          <p:nvPr>
            <p:ph type="ftr" sz="quarter" idx="10"/>
          </p:nvPr>
        </p:nvSpPr>
        <p:spPr>
          <a:xfrm>
            <a:off x="508000" y="6400800"/>
            <a:ext cx="8153400" cy="304800"/>
          </a:xfrm>
        </p:spPr>
        <p:txBody>
          <a:bodyPr anchor="t"/>
          <a:lstStyle>
            <a:lvl1pPr>
              <a:defRPr/>
            </a:lvl1pPr>
          </a:lstStyle>
          <a:p>
            <a:r>
              <a:rPr lang="en-US" noProof="0"/>
              <a:t>Venkatesh Satagopan                                     Sub-pixel CNN based color image demosaicing</a:t>
            </a:r>
            <a:endParaRPr lang="en-US" noProof="0" dirty="0"/>
          </a:p>
        </p:txBody>
      </p:sp>
      <p:pic>
        <p:nvPicPr>
          <p:cNvPr id="10" name="Bild 9" descr="LS_Medientechnik_OS_Blau_RGB.wmf"/>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07277" y="420121"/>
            <a:ext cx="546137" cy="546137"/>
          </a:xfrm>
          <a:prstGeom prst="rect">
            <a:avLst/>
          </a:prstGeom>
        </p:spPr>
      </p:pic>
      <p:pic>
        <p:nvPicPr>
          <p:cNvPr id="12" name="Picture 29" descr="U:\Logos und Grafiken\TUMLogo_oZ_Vollfl_blau_RGB.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634920" y="423276"/>
            <a:ext cx="1026072" cy="5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53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3200"/>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Inhaltsplatzhalter 2"/>
          <p:cNvSpPr>
            <a:spLocks noGrp="1"/>
          </p:cNvSpPr>
          <p:nvPr>
            <p:ph idx="1"/>
          </p:nvPr>
        </p:nvSpPr>
        <p:spPr/>
        <p:txBody>
          <a:bodyPr/>
          <a:lstStyle>
            <a:lvl1pPr>
              <a:defRPr sz="2000"/>
            </a:lvl1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Rectangle 4"/>
          <p:cNvSpPr>
            <a:spLocks noGrp="1" noChangeArrowheads="1"/>
          </p:cNvSpPr>
          <p:nvPr>
            <p:ph type="dt" sz="half" idx="10"/>
          </p:nvPr>
        </p:nvSpPr>
        <p:spPr>
          <a:ln/>
        </p:spPr>
        <p:txBody>
          <a:bodyPr/>
          <a:lstStyle>
            <a:lvl1pPr>
              <a:defRPr/>
            </a:lvl1pPr>
          </a:lstStyle>
          <a:p>
            <a:endParaRPr lang="en-US" noProof="0"/>
          </a:p>
        </p:txBody>
      </p:sp>
      <p:sp>
        <p:nvSpPr>
          <p:cNvPr id="5" name="Rectangle 5"/>
          <p:cNvSpPr>
            <a:spLocks noGrp="1" noChangeArrowheads="1"/>
          </p:cNvSpPr>
          <p:nvPr>
            <p:ph type="ftr" sz="quarter" idx="11"/>
          </p:nvPr>
        </p:nvSpPr>
        <p:spPr>
          <a:ln/>
        </p:spPr>
        <p:txBody>
          <a:bodyPr/>
          <a:lstStyle>
            <a:lvl1pPr>
              <a:defRPr/>
            </a:lvl1pPr>
          </a:lstStyle>
          <a:p>
            <a:r>
              <a:rPr lang="en-US" noProof="0"/>
              <a:t>Venkatesh Satagopan                                     Sub-pixel CNN based color image demosaicing</a:t>
            </a:r>
          </a:p>
        </p:txBody>
      </p:sp>
      <p:sp>
        <p:nvSpPr>
          <p:cNvPr id="6" name="Rectangle 6"/>
          <p:cNvSpPr>
            <a:spLocks noGrp="1" noChangeArrowheads="1"/>
          </p:cNvSpPr>
          <p:nvPr>
            <p:ph type="sldNum" sz="quarter" idx="12"/>
          </p:nvPr>
        </p:nvSpPr>
        <p:spPr>
          <a:ln/>
        </p:spPr>
        <p:txBody>
          <a:bodyPr/>
          <a:lstStyle>
            <a:lvl1pPr>
              <a:defRPr/>
            </a:lvl1pPr>
          </a:lstStyle>
          <a:p>
            <a:fld id="{17CC94CD-1FE7-0C44-80F4-2964C2C99554}" type="slidenum">
              <a:rPr lang="en-US" noProof="0" smtClean="0"/>
              <a:pPr/>
              <a:t>‹#›</a:t>
            </a:fld>
            <a:endParaRPr lang="en-US" noProof="0"/>
          </a:p>
        </p:txBody>
      </p:sp>
    </p:spTree>
    <p:extLst>
      <p:ext uri="{BB962C8B-B14F-4D97-AF65-F5344CB8AC3E}">
        <p14:creationId xmlns:p14="http://schemas.microsoft.com/office/powerpoint/2010/main" val="2785259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800" baseline="0"/>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Inhaltsplatzhalter 2"/>
          <p:cNvSpPr>
            <a:spLocks noGrp="1"/>
          </p:cNvSpPr>
          <p:nvPr>
            <p:ph sz="half" idx="1"/>
          </p:nvPr>
        </p:nvSpPr>
        <p:spPr>
          <a:xfrm>
            <a:off x="508000" y="1692275"/>
            <a:ext cx="3987800" cy="447992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Inhaltsplatzhalter 3"/>
          <p:cNvSpPr>
            <a:spLocks noGrp="1"/>
          </p:cNvSpPr>
          <p:nvPr>
            <p:ph sz="half" idx="2"/>
          </p:nvPr>
        </p:nvSpPr>
        <p:spPr>
          <a:xfrm>
            <a:off x="4648200" y="1692275"/>
            <a:ext cx="3987800" cy="447992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5" name="Rectangle 4"/>
          <p:cNvSpPr>
            <a:spLocks noGrp="1" noChangeArrowheads="1"/>
          </p:cNvSpPr>
          <p:nvPr>
            <p:ph type="dt" sz="half" idx="10"/>
          </p:nvPr>
        </p:nvSpPr>
        <p:spPr>
          <a:ln/>
        </p:spPr>
        <p:txBody>
          <a:bodyPr/>
          <a:lstStyle>
            <a:lvl1pPr>
              <a:defRPr/>
            </a:lvl1pPr>
          </a:lstStyle>
          <a:p>
            <a:endParaRPr lang="en-US" noProof="0"/>
          </a:p>
        </p:txBody>
      </p:sp>
      <p:sp>
        <p:nvSpPr>
          <p:cNvPr id="6" name="Rectangle 5"/>
          <p:cNvSpPr>
            <a:spLocks noGrp="1" noChangeArrowheads="1"/>
          </p:cNvSpPr>
          <p:nvPr>
            <p:ph type="ftr" sz="quarter" idx="11"/>
          </p:nvPr>
        </p:nvSpPr>
        <p:spPr>
          <a:ln/>
        </p:spPr>
        <p:txBody>
          <a:bodyPr/>
          <a:lstStyle>
            <a:lvl1pPr>
              <a:defRPr/>
            </a:lvl1pPr>
          </a:lstStyle>
          <a:p>
            <a:r>
              <a:rPr lang="en-US" noProof="0"/>
              <a:t>Venkatesh Satagopan                                     Sub-pixel CNN based color image demosaicing</a:t>
            </a:r>
          </a:p>
        </p:txBody>
      </p:sp>
      <p:sp>
        <p:nvSpPr>
          <p:cNvPr id="7" name="Rectangle 6"/>
          <p:cNvSpPr>
            <a:spLocks noGrp="1" noChangeArrowheads="1"/>
          </p:cNvSpPr>
          <p:nvPr>
            <p:ph type="sldNum" sz="quarter" idx="12"/>
          </p:nvPr>
        </p:nvSpPr>
        <p:spPr>
          <a:ln/>
        </p:spPr>
        <p:txBody>
          <a:bodyPr/>
          <a:lstStyle>
            <a:lvl1pPr>
              <a:defRPr/>
            </a:lvl1pPr>
          </a:lstStyle>
          <a:p>
            <a:fld id="{BEEA83A0-A104-9441-ACE9-BF30B05124E9}" type="slidenum">
              <a:rPr lang="en-US" noProof="0" smtClean="0"/>
              <a:pPr/>
              <a:t>‹#›</a:t>
            </a:fld>
            <a:endParaRPr lang="en-US" noProof="0"/>
          </a:p>
        </p:txBody>
      </p:sp>
    </p:spTree>
    <p:extLst>
      <p:ext uri="{BB962C8B-B14F-4D97-AF65-F5344CB8AC3E}">
        <p14:creationId xmlns:p14="http://schemas.microsoft.com/office/powerpoint/2010/main" val="2611570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85D7FF-9BA6-41A5-A501-D3D27CB0CB90}"/>
              </a:ext>
            </a:extLst>
          </p:cNvPr>
          <p:cNvSpPr>
            <a:spLocks noGrp="1"/>
          </p:cNvSpPr>
          <p:nvPr>
            <p:ph type="dt" sz="half" idx="10"/>
          </p:nvPr>
        </p:nvSpPr>
        <p:spPr/>
        <p:txBody>
          <a:bodyPr/>
          <a:lstStyle/>
          <a:p>
            <a:fld id="{C62C0C0F-1278-4AB6-85B4-8447BC2C6E9B}" type="datetimeFigureOut">
              <a:rPr lang="en-US" smtClean="0"/>
              <a:t>6/26/2019</a:t>
            </a:fld>
            <a:endParaRPr lang="en-US"/>
          </a:p>
        </p:txBody>
      </p:sp>
      <p:sp>
        <p:nvSpPr>
          <p:cNvPr id="3" name="Footer Placeholder 2">
            <a:extLst>
              <a:ext uri="{FF2B5EF4-FFF2-40B4-BE49-F238E27FC236}">
                <a16:creationId xmlns:a16="http://schemas.microsoft.com/office/drawing/2014/main" id="{239A33C9-E8B0-491F-AA14-9965142303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5AB014-4F6B-4520-8BFE-ED859F60EAD4}"/>
              </a:ext>
            </a:extLst>
          </p:cNvPr>
          <p:cNvSpPr>
            <a:spLocks noGrp="1"/>
          </p:cNvSpPr>
          <p:nvPr>
            <p:ph type="sldNum" sz="quarter" idx="12"/>
          </p:nvPr>
        </p:nvSpPr>
        <p:spPr/>
        <p:txBody>
          <a:bodyPr/>
          <a:lstStyle/>
          <a:p>
            <a:fld id="{58E2D8D4-FE53-45DE-A6DA-3B2578F86AF3}" type="slidenum">
              <a:rPr lang="en-US" smtClean="0"/>
              <a:t>‹#›</a:t>
            </a:fld>
            <a:endParaRPr lang="en-US"/>
          </a:p>
        </p:txBody>
      </p:sp>
    </p:spTree>
    <p:extLst>
      <p:ext uri="{BB962C8B-B14F-4D97-AF65-F5344CB8AC3E}">
        <p14:creationId xmlns:p14="http://schemas.microsoft.com/office/powerpoint/2010/main" val="16618075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w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849790"/>
            <a:ext cx="8128000" cy="60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dirty="0" err="1"/>
              <a:t>Mastertitelformat</a:t>
            </a:r>
            <a:r>
              <a:rPr lang="en-US" noProof="0" dirty="0"/>
              <a:t> </a:t>
            </a:r>
            <a:r>
              <a:rPr lang="en-US" noProof="0" dirty="0" err="1"/>
              <a:t>bearbeiten</a:t>
            </a:r>
            <a:endParaRPr lang="en-US" noProof="0" dirty="0"/>
          </a:p>
        </p:txBody>
      </p:sp>
      <p:sp>
        <p:nvSpPr>
          <p:cNvPr id="1027" name="Rectangle 3"/>
          <p:cNvSpPr>
            <a:spLocks noGrp="1" noChangeArrowheads="1"/>
          </p:cNvSpPr>
          <p:nvPr>
            <p:ph type="body" idx="1"/>
          </p:nvPr>
        </p:nvSpPr>
        <p:spPr bwMode="auto">
          <a:xfrm>
            <a:off x="508000" y="1701800"/>
            <a:ext cx="81280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1028" name="Rectangle 4"/>
          <p:cNvSpPr>
            <a:spLocks noGrp="1" noChangeArrowheads="1"/>
          </p:cNvSpPr>
          <p:nvPr>
            <p:ph type="dt" sz="half" idx="2"/>
          </p:nvPr>
        </p:nvSpPr>
        <p:spPr bwMode="auto">
          <a:xfrm>
            <a:off x="508001" y="6400800"/>
            <a:ext cx="1210752"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b="0"/>
            </a:lvl1pPr>
          </a:lstStyle>
          <a:p>
            <a:endParaRPr lang="en-US" dirty="0"/>
          </a:p>
        </p:txBody>
      </p:sp>
      <p:sp>
        <p:nvSpPr>
          <p:cNvPr id="1029" name="Rectangle 5"/>
          <p:cNvSpPr>
            <a:spLocks noGrp="1" noChangeArrowheads="1"/>
          </p:cNvSpPr>
          <p:nvPr>
            <p:ph type="ftr" sz="quarter" idx="3"/>
          </p:nvPr>
        </p:nvSpPr>
        <p:spPr bwMode="auto">
          <a:xfrm>
            <a:off x="1986114" y="6400800"/>
            <a:ext cx="5165805"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b="0"/>
            </a:lvl1pPr>
          </a:lstStyle>
          <a:p>
            <a:r>
              <a:rPr lang="en-US"/>
              <a:t>Venkatesh Satagopan                                     Sub-pixel CNN based color image demosaicing</a:t>
            </a:r>
            <a:endParaRPr lang="en-US" dirty="0"/>
          </a:p>
        </p:txBody>
      </p:sp>
      <p:sp>
        <p:nvSpPr>
          <p:cNvPr id="1030" name="Rectangle 6"/>
          <p:cNvSpPr>
            <a:spLocks noGrp="1" noChangeArrowheads="1"/>
          </p:cNvSpPr>
          <p:nvPr>
            <p:ph type="sldNum" sz="quarter" idx="4"/>
          </p:nvPr>
        </p:nvSpPr>
        <p:spPr bwMode="auto">
          <a:xfrm>
            <a:off x="7438376" y="6400800"/>
            <a:ext cx="1197623"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b="0"/>
            </a:lvl1pPr>
          </a:lstStyle>
          <a:p>
            <a:fld id="{4E0006A5-54B2-7248-935D-336FE5B38FBE}" type="slidenum">
              <a:rPr lang="en-US" smtClean="0"/>
              <a:pPr/>
              <a:t>‹#›</a:t>
            </a:fld>
            <a:endParaRPr lang="en-US"/>
          </a:p>
        </p:txBody>
      </p:sp>
      <p:sp>
        <p:nvSpPr>
          <p:cNvPr id="12" name="Text Box 18"/>
          <p:cNvSpPr txBox="1">
            <a:spLocks noChangeArrowheads="1"/>
          </p:cNvSpPr>
          <p:nvPr userDrawn="1"/>
        </p:nvSpPr>
        <p:spPr bwMode="auto">
          <a:xfrm>
            <a:off x="6224653" y="479425"/>
            <a:ext cx="1846197" cy="230832"/>
          </a:xfrm>
          <a:prstGeom prst="rect">
            <a:avLst/>
          </a:prstGeom>
          <a:noFill/>
          <a:ln w="9525">
            <a:noFill/>
            <a:miter lim="800000"/>
            <a:headEnd/>
            <a:tailEnd/>
          </a:ln>
          <a:effectLst/>
        </p:spPr>
        <p:txBody>
          <a:bodyPr wrap="none">
            <a:spAutoFit/>
          </a:bodyPr>
          <a:lstStyle>
            <a:lvl1pPr>
              <a:defRPr sz="2000">
                <a:solidFill>
                  <a:schemeClr val="tx1"/>
                </a:solidFill>
                <a:latin typeface="Arial" charset="0"/>
                <a:ea typeface="ＭＳ Ｐゴシック" charset="0"/>
                <a:cs typeface="ＭＳ Ｐゴシック" charset="0"/>
              </a:defRPr>
            </a:lvl1pPr>
            <a:lvl2pPr marL="37931725" indent="-37474525">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r>
              <a:rPr lang="en-US" sz="900" b="0" noProof="0" dirty="0" err="1">
                <a:solidFill>
                  <a:schemeClr val="bg2"/>
                </a:solidFill>
              </a:rPr>
              <a:t>Technische</a:t>
            </a:r>
            <a:r>
              <a:rPr lang="en-US" sz="900" b="0" noProof="0" dirty="0">
                <a:solidFill>
                  <a:schemeClr val="bg2"/>
                </a:solidFill>
              </a:rPr>
              <a:t> </a:t>
            </a:r>
            <a:r>
              <a:rPr lang="en-US" sz="900" b="0" noProof="0" dirty="0" err="1">
                <a:solidFill>
                  <a:schemeClr val="bg2"/>
                </a:solidFill>
              </a:rPr>
              <a:t>Universität</a:t>
            </a:r>
            <a:r>
              <a:rPr lang="en-US" sz="900" b="0" noProof="0" dirty="0">
                <a:solidFill>
                  <a:schemeClr val="bg2"/>
                </a:solidFill>
              </a:rPr>
              <a:t> </a:t>
            </a:r>
            <a:r>
              <a:rPr lang="en-US" sz="900" b="0" noProof="0" dirty="0" err="1">
                <a:solidFill>
                  <a:schemeClr val="bg2"/>
                </a:solidFill>
              </a:rPr>
              <a:t>München</a:t>
            </a:r>
            <a:endParaRPr lang="en-US" sz="900" b="0" noProof="0" dirty="0">
              <a:solidFill>
                <a:schemeClr val="bg2"/>
              </a:solidFill>
            </a:endParaRPr>
          </a:p>
        </p:txBody>
      </p:sp>
      <p:sp>
        <p:nvSpPr>
          <p:cNvPr id="14" name="Line 23"/>
          <p:cNvSpPr>
            <a:spLocks noChangeShapeType="1"/>
          </p:cNvSpPr>
          <p:nvPr userDrawn="1"/>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b="0" noProof="0">
              <a:latin typeface="Arial" pitchFamily="34" charset="0"/>
              <a:ea typeface="ＭＳ Ｐゴシック" pitchFamily="18" charset="-128"/>
              <a:cs typeface="ＭＳ Ｐゴシック" pitchFamily="18" charset="-128"/>
            </a:endParaRPr>
          </a:p>
        </p:txBody>
      </p:sp>
      <p:sp>
        <p:nvSpPr>
          <p:cNvPr id="16" name="Line 22"/>
          <p:cNvSpPr>
            <a:spLocks noChangeShapeType="1"/>
          </p:cNvSpPr>
          <p:nvPr userDrawn="1"/>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b="0" noProof="0">
              <a:latin typeface="Arial" pitchFamily="34" charset="0"/>
              <a:ea typeface="ＭＳ Ｐゴシック" pitchFamily="18" charset="-128"/>
              <a:cs typeface="ＭＳ Ｐゴシック" pitchFamily="18" charset="-128"/>
            </a:endParaRPr>
          </a:p>
        </p:txBody>
      </p:sp>
      <p:pic>
        <p:nvPicPr>
          <p:cNvPr id="2" name="Bild 1" descr="LS_Medientechnik_OS_Blau_RGB.wmf"/>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502511" y="286445"/>
            <a:ext cx="362833" cy="362833"/>
          </a:xfrm>
          <a:prstGeom prst="rect">
            <a:avLst/>
          </a:prstGeom>
        </p:spPr>
      </p:pic>
      <p:sp>
        <p:nvSpPr>
          <p:cNvPr id="13" name="Text Box 18"/>
          <p:cNvSpPr txBox="1">
            <a:spLocks noChangeArrowheads="1"/>
          </p:cNvSpPr>
          <p:nvPr userDrawn="1"/>
        </p:nvSpPr>
        <p:spPr bwMode="auto">
          <a:xfrm>
            <a:off x="866990" y="335830"/>
            <a:ext cx="1903962" cy="369332"/>
          </a:xfrm>
          <a:prstGeom prst="rect">
            <a:avLst/>
          </a:prstGeom>
          <a:noFill/>
          <a:ln w="9525">
            <a:noFill/>
            <a:miter lim="800000"/>
            <a:headEnd/>
            <a:tailEnd/>
          </a:ln>
          <a:effectLst/>
        </p:spPr>
        <p:txBody>
          <a:bodyPr wrap="none">
            <a:spAutoFit/>
          </a:bodyPr>
          <a:lstStyle>
            <a:lvl1pPr>
              <a:defRPr sz="2000">
                <a:solidFill>
                  <a:schemeClr val="tx1"/>
                </a:solidFill>
                <a:latin typeface="Arial" charset="0"/>
                <a:ea typeface="ＭＳ Ｐゴシック" charset="0"/>
                <a:cs typeface="ＭＳ Ｐゴシック" charset="0"/>
              </a:defRPr>
            </a:lvl1pPr>
            <a:lvl2pPr marL="37931725" indent="-37474525">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pPr algn="l"/>
            <a:r>
              <a:rPr lang="en-US" sz="900" b="0" noProof="0" dirty="0">
                <a:solidFill>
                  <a:schemeClr val="bg2"/>
                </a:solidFill>
              </a:rPr>
              <a:t>Chair of Media Technology</a:t>
            </a:r>
          </a:p>
          <a:p>
            <a:pPr algn="l"/>
            <a:r>
              <a:rPr lang="en-US" sz="900" b="0" noProof="0" dirty="0">
                <a:solidFill>
                  <a:schemeClr val="bg2"/>
                </a:solidFill>
              </a:rPr>
              <a:t>Prof. Dr.-</a:t>
            </a:r>
            <a:r>
              <a:rPr lang="en-US" sz="900" b="0" noProof="0" dirty="0" err="1">
                <a:solidFill>
                  <a:schemeClr val="bg2"/>
                </a:solidFill>
              </a:rPr>
              <a:t>Ing</a:t>
            </a:r>
            <a:r>
              <a:rPr lang="en-US" sz="900" b="0" noProof="0" dirty="0">
                <a:solidFill>
                  <a:schemeClr val="bg2"/>
                </a:solidFill>
              </a:rPr>
              <a:t>. </a:t>
            </a:r>
            <a:r>
              <a:rPr lang="en-US" sz="900" b="0" noProof="0" dirty="0" err="1">
                <a:solidFill>
                  <a:schemeClr val="bg2"/>
                </a:solidFill>
              </a:rPr>
              <a:t>Eckehard</a:t>
            </a:r>
            <a:r>
              <a:rPr lang="en-US" sz="900" b="0" noProof="0" dirty="0">
                <a:solidFill>
                  <a:schemeClr val="bg2"/>
                </a:solidFill>
              </a:rPr>
              <a:t> Steinbach</a:t>
            </a:r>
          </a:p>
        </p:txBody>
      </p:sp>
      <p:pic>
        <p:nvPicPr>
          <p:cNvPr id="42" name="Picture 29" descr="U:\Logos und Grafiken\TUMLogo_oZ_Vollfl_blau_RGB.png"/>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8039778" y="325438"/>
            <a:ext cx="604440" cy="3190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5" r:id="rId1"/>
    <p:sldLayoutId id="2147483693" r:id="rId2"/>
    <p:sldLayoutId id="2147483694" r:id="rId3"/>
    <p:sldLayoutId id="2147483696" r:id="rId4"/>
  </p:sldLayoutIdLst>
  <p:hf hdr="0" ftr="0" dt="0"/>
  <p:txStyles>
    <p:titleStyle>
      <a:lvl1pPr algn="l" rtl="0" eaLnBrk="0" fontAlgn="base" hangingPunct="0">
        <a:spcBef>
          <a:spcPct val="0"/>
        </a:spcBef>
        <a:spcAft>
          <a:spcPct val="0"/>
        </a:spcAft>
        <a:defRPr sz="2800" b="0">
          <a:solidFill>
            <a:schemeClr val="tx1"/>
          </a:solidFill>
          <a:latin typeface="+mj-lt"/>
          <a:ea typeface="ＭＳ Ｐゴシック" pitchFamily="-65" charset="-128"/>
          <a:cs typeface="ＭＳ Ｐゴシック" pitchFamily="18" charset="-128"/>
        </a:defRPr>
      </a:lvl1pPr>
      <a:lvl2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2pPr>
      <a:lvl3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3pPr>
      <a:lvl4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4pPr>
      <a:lvl5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p:titleStyle>
    <p:bodyStyle>
      <a:lvl1pPr marL="266700" indent="-266700" algn="l" rtl="0" eaLnBrk="0" fontAlgn="base" hangingPunct="0">
        <a:spcBef>
          <a:spcPct val="20000"/>
        </a:spcBef>
        <a:spcAft>
          <a:spcPct val="0"/>
        </a:spcAft>
        <a:buClr>
          <a:schemeClr val="tx2"/>
        </a:buClr>
        <a:buFont typeface="Wingdings" charset="2"/>
        <a:buChar char="§"/>
        <a:defRPr sz="2000" b="0">
          <a:solidFill>
            <a:schemeClr val="tx1"/>
          </a:solidFill>
          <a:latin typeface="+mn-lt"/>
          <a:ea typeface="ＭＳ Ｐゴシック" pitchFamily="-65" charset="-128"/>
          <a:cs typeface="ＭＳ Ｐゴシック" pitchFamily="18" charset="-128"/>
        </a:defRPr>
      </a:lvl1pPr>
      <a:lvl2pPr marL="534988" indent="-268288"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2pPr>
      <a:lvl3pPr marL="801688" indent="-266700"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3pPr>
      <a:lvl4pPr marL="1079500" indent="-277813"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4pPr>
      <a:lvl5pPr marL="1346200" indent="-266700"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cmlab.csie.ntu.edu.tw/project/Deep-Demosaic/"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jpe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6.gif"/><Relationship Id="rId3" Type="http://schemas.openxmlformats.org/officeDocument/2006/relationships/image" Target="../media/image51.gif"/><Relationship Id="rId7" Type="http://schemas.openxmlformats.org/officeDocument/2006/relationships/image" Target="../media/image55.gif"/><Relationship Id="rId2" Type="http://schemas.openxmlformats.org/officeDocument/2006/relationships/image" Target="../media/image50.gif"/><Relationship Id="rId1" Type="http://schemas.openxmlformats.org/officeDocument/2006/relationships/slideLayout" Target="../slideLayouts/slideLayout2.xml"/><Relationship Id="rId6" Type="http://schemas.openxmlformats.org/officeDocument/2006/relationships/image" Target="../media/image54.gif"/><Relationship Id="rId5" Type="http://schemas.openxmlformats.org/officeDocument/2006/relationships/image" Target="../media/image53.gif"/><Relationship Id="rId10" Type="http://schemas.openxmlformats.org/officeDocument/2006/relationships/image" Target="../media/image58.gif"/><Relationship Id="rId4" Type="http://schemas.openxmlformats.org/officeDocument/2006/relationships/image" Target="../media/image52.gif"/><Relationship Id="rId9" Type="http://schemas.openxmlformats.org/officeDocument/2006/relationships/image" Target="../media/image57.gif"/></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file:///C:\Users\venkatesh\Desktop\Thesis\calculations.xlsx" TargetMode="External"/><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83.emf"/></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pPr eaLnBrk="1" hangingPunct="1"/>
            <a:r>
              <a:rPr lang="en-US" b="1" dirty="0"/>
              <a:t>Sub-pixel CNN Based Color Image Demosaicing</a:t>
            </a:r>
            <a:br>
              <a:rPr lang="en-US" b="1" dirty="0"/>
            </a:br>
            <a:endParaRPr lang="en-US" dirty="0">
              <a:latin typeface="Arial" charset="0"/>
              <a:ea typeface="ＭＳ Ｐゴシック" charset="0"/>
              <a:cs typeface="ＭＳ Ｐゴシック" charset="0"/>
            </a:endParaRPr>
          </a:p>
        </p:txBody>
      </p:sp>
      <p:sp>
        <p:nvSpPr>
          <p:cNvPr id="7171" name="Rectangle 3"/>
          <p:cNvSpPr>
            <a:spLocks noGrp="1" noChangeArrowheads="1"/>
          </p:cNvSpPr>
          <p:nvPr>
            <p:ph type="subTitle" idx="1"/>
          </p:nvPr>
        </p:nvSpPr>
        <p:spPr/>
        <p:txBody>
          <a:bodyPr/>
          <a:lstStyle/>
          <a:p>
            <a:r>
              <a:rPr lang="en-US" dirty="0"/>
              <a:t>Venkatesh Satagopan</a:t>
            </a:r>
          </a:p>
          <a:p>
            <a:r>
              <a:rPr lang="en-US" dirty="0"/>
              <a:t>Chair of Media Technology</a:t>
            </a:r>
          </a:p>
          <a:p>
            <a:r>
              <a:rPr lang="en-US" dirty="0"/>
              <a:t>Final Master Thesis Presentation</a:t>
            </a:r>
          </a:p>
          <a:p>
            <a:r>
              <a:rPr lang="en-US" dirty="0"/>
              <a:t>27-06-2019</a:t>
            </a:r>
          </a:p>
          <a:p>
            <a:pPr eaLnBrk="1" hangingPunct="1"/>
            <a:endParaRPr lang="en-US" dirty="0">
              <a:latin typeface="Arial" charset="0"/>
              <a:ea typeface="ＭＳ Ｐゴシック" charset="0"/>
              <a:cs typeface="ＭＳ Ｐゴシック"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ACB86-C3A1-4D9F-990C-4BAAABF678FA}"/>
              </a:ext>
            </a:extLst>
          </p:cNvPr>
          <p:cNvPicPr>
            <a:picLocks noChangeAspect="1"/>
          </p:cNvPicPr>
          <p:nvPr/>
        </p:nvPicPr>
        <p:blipFill>
          <a:blip r:embed="rId2"/>
          <a:stretch>
            <a:fillRect/>
          </a:stretch>
        </p:blipFill>
        <p:spPr>
          <a:xfrm>
            <a:off x="392637" y="2187765"/>
            <a:ext cx="2916047" cy="3728065"/>
          </a:xfrm>
          <a:prstGeom prst="rect">
            <a:avLst/>
          </a:prstGeom>
        </p:spPr>
      </p:pic>
      <p:sp>
        <p:nvSpPr>
          <p:cNvPr id="34" name="TextBox 33">
            <a:extLst>
              <a:ext uri="{FF2B5EF4-FFF2-40B4-BE49-F238E27FC236}">
                <a16:creationId xmlns:a16="http://schemas.microsoft.com/office/drawing/2014/main" id="{6957B6B4-FFF4-4D05-895F-3E345B7259CD}"/>
              </a:ext>
            </a:extLst>
          </p:cNvPr>
          <p:cNvSpPr txBox="1"/>
          <p:nvPr/>
        </p:nvSpPr>
        <p:spPr>
          <a:xfrm>
            <a:off x="120316" y="887269"/>
            <a:ext cx="3994484" cy="400110"/>
          </a:xfrm>
          <a:prstGeom prst="rect">
            <a:avLst/>
          </a:prstGeom>
          <a:noFill/>
        </p:spPr>
        <p:txBody>
          <a:bodyPr wrap="square" rtlCol="0">
            <a:spAutoFit/>
          </a:bodyPr>
          <a:lstStyle/>
          <a:p>
            <a:pPr algn="l"/>
            <a:r>
              <a:rPr lang="en-IN" b="1" dirty="0"/>
              <a:t>Original 3-stage Structure</a:t>
            </a:r>
          </a:p>
        </p:txBody>
      </p:sp>
      <p:sp>
        <p:nvSpPr>
          <p:cNvPr id="2" name="Slide Number Placeholder 1">
            <a:extLst>
              <a:ext uri="{FF2B5EF4-FFF2-40B4-BE49-F238E27FC236}">
                <a16:creationId xmlns:a16="http://schemas.microsoft.com/office/drawing/2014/main" id="{9556D154-8A62-406A-883D-C8858B119396}"/>
              </a:ext>
            </a:extLst>
          </p:cNvPr>
          <p:cNvSpPr>
            <a:spLocks noGrp="1"/>
          </p:cNvSpPr>
          <p:nvPr>
            <p:ph type="sldNum" sz="quarter" idx="12"/>
          </p:nvPr>
        </p:nvSpPr>
        <p:spPr/>
        <p:txBody>
          <a:bodyPr/>
          <a:lstStyle/>
          <a:p>
            <a:fld id="{17CC94CD-1FE7-0C44-80F4-2964C2C99554}" type="slidenum">
              <a:rPr lang="en-US" noProof="0" smtClean="0"/>
              <a:pPr/>
              <a:t>10</a:t>
            </a:fld>
            <a:endParaRPr lang="en-US" noProof="0"/>
          </a:p>
        </p:txBody>
      </p:sp>
      <p:sp>
        <p:nvSpPr>
          <p:cNvPr id="6" name="Footer Placeholder 5">
            <a:extLst>
              <a:ext uri="{FF2B5EF4-FFF2-40B4-BE49-F238E27FC236}">
                <a16:creationId xmlns:a16="http://schemas.microsoft.com/office/drawing/2014/main" id="{2EACF993-9DBD-41C3-B93E-31E6CF34A53A}"/>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246762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98362-732C-451D-A037-905BDB79497C}"/>
              </a:ext>
            </a:extLst>
          </p:cNvPr>
          <p:cNvPicPr>
            <a:picLocks noChangeAspect="1"/>
          </p:cNvPicPr>
          <p:nvPr/>
        </p:nvPicPr>
        <p:blipFill>
          <a:blip r:embed="rId2"/>
          <a:stretch>
            <a:fillRect/>
          </a:stretch>
        </p:blipFill>
        <p:spPr>
          <a:xfrm>
            <a:off x="392637" y="2187765"/>
            <a:ext cx="4540310" cy="3728065"/>
          </a:xfrm>
          <a:prstGeom prst="rect">
            <a:avLst/>
          </a:prstGeom>
        </p:spPr>
      </p:pic>
      <p:sp>
        <p:nvSpPr>
          <p:cNvPr id="2" name="Slide Number Placeholder 1">
            <a:extLst>
              <a:ext uri="{FF2B5EF4-FFF2-40B4-BE49-F238E27FC236}">
                <a16:creationId xmlns:a16="http://schemas.microsoft.com/office/drawing/2014/main" id="{9F0ADBAE-2C6A-4658-BF62-1BACA624F141}"/>
              </a:ext>
            </a:extLst>
          </p:cNvPr>
          <p:cNvSpPr>
            <a:spLocks noGrp="1"/>
          </p:cNvSpPr>
          <p:nvPr>
            <p:ph type="sldNum" sz="quarter" idx="12"/>
          </p:nvPr>
        </p:nvSpPr>
        <p:spPr/>
        <p:txBody>
          <a:bodyPr/>
          <a:lstStyle/>
          <a:p>
            <a:fld id="{17CC94CD-1FE7-0C44-80F4-2964C2C99554}" type="slidenum">
              <a:rPr lang="en-US" noProof="0" smtClean="0"/>
              <a:pPr/>
              <a:t>11</a:t>
            </a:fld>
            <a:endParaRPr lang="en-US" noProof="0"/>
          </a:p>
        </p:txBody>
      </p:sp>
      <p:sp>
        <p:nvSpPr>
          <p:cNvPr id="6" name="Footer Placeholder 5">
            <a:extLst>
              <a:ext uri="{FF2B5EF4-FFF2-40B4-BE49-F238E27FC236}">
                <a16:creationId xmlns:a16="http://schemas.microsoft.com/office/drawing/2014/main" id="{FE7E8271-F26A-436A-929B-4421BF516298}"/>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9" name="TextBox 8">
            <a:extLst>
              <a:ext uri="{FF2B5EF4-FFF2-40B4-BE49-F238E27FC236}">
                <a16:creationId xmlns:a16="http://schemas.microsoft.com/office/drawing/2014/main" id="{FB666C62-8EB4-4204-B4C3-F0800FB2DA7F}"/>
              </a:ext>
            </a:extLst>
          </p:cNvPr>
          <p:cNvSpPr txBox="1"/>
          <p:nvPr/>
        </p:nvSpPr>
        <p:spPr>
          <a:xfrm>
            <a:off x="120316" y="887269"/>
            <a:ext cx="3994484" cy="400110"/>
          </a:xfrm>
          <a:prstGeom prst="rect">
            <a:avLst/>
          </a:prstGeom>
          <a:noFill/>
        </p:spPr>
        <p:txBody>
          <a:bodyPr wrap="square" rtlCol="0">
            <a:spAutoFit/>
          </a:bodyPr>
          <a:lstStyle/>
          <a:p>
            <a:pPr algn="l"/>
            <a:r>
              <a:rPr lang="en-IN" b="1" dirty="0"/>
              <a:t>Original 3-stage Structure</a:t>
            </a:r>
          </a:p>
        </p:txBody>
      </p:sp>
    </p:spTree>
    <p:extLst>
      <p:ext uri="{BB962C8B-B14F-4D97-AF65-F5344CB8AC3E}">
        <p14:creationId xmlns:p14="http://schemas.microsoft.com/office/powerpoint/2010/main" val="47186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E0AD2-2B16-4154-A667-27066B610D14}"/>
              </a:ext>
            </a:extLst>
          </p:cNvPr>
          <p:cNvPicPr>
            <a:picLocks noChangeAspect="1"/>
          </p:cNvPicPr>
          <p:nvPr/>
        </p:nvPicPr>
        <p:blipFill>
          <a:blip r:embed="rId3"/>
          <a:stretch>
            <a:fillRect/>
          </a:stretch>
        </p:blipFill>
        <p:spPr>
          <a:xfrm>
            <a:off x="392637" y="1656525"/>
            <a:ext cx="5839720" cy="4790543"/>
          </a:xfrm>
          <a:prstGeom prst="rect">
            <a:avLst/>
          </a:prstGeom>
        </p:spPr>
      </p:pic>
      <p:sp>
        <p:nvSpPr>
          <p:cNvPr id="2" name="Slide Number Placeholder 1">
            <a:extLst>
              <a:ext uri="{FF2B5EF4-FFF2-40B4-BE49-F238E27FC236}">
                <a16:creationId xmlns:a16="http://schemas.microsoft.com/office/drawing/2014/main" id="{5272A97B-6106-44D8-92EF-BB151D6995B5}"/>
              </a:ext>
            </a:extLst>
          </p:cNvPr>
          <p:cNvSpPr>
            <a:spLocks noGrp="1"/>
          </p:cNvSpPr>
          <p:nvPr>
            <p:ph type="sldNum" sz="quarter" idx="12"/>
          </p:nvPr>
        </p:nvSpPr>
        <p:spPr/>
        <p:txBody>
          <a:bodyPr/>
          <a:lstStyle/>
          <a:p>
            <a:fld id="{17CC94CD-1FE7-0C44-80F4-2964C2C99554}" type="slidenum">
              <a:rPr lang="en-US" noProof="0" smtClean="0"/>
              <a:pPr/>
              <a:t>12</a:t>
            </a:fld>
            <a:endParaRPr lang="en-US" noProof="0"/>
          </a:p>
        </p:txBody>
      </p:sp>
      <p:sp>
        <p:nvSpPr>
          <p:cNvPr id="7" name="Footer Placeholder 5">
            <a:extLst>
              <a:ext uri="{FF2B5EF4-FFF2-40B4-BE49-F238E27FC236}">
                <a16:creationId xmlns:a16="http://schemas.microsoft.com/office/drawing/2014/main" id="{ACDA402B-5281-4633-8E0F-4127F9F56DB2}"/>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9" name="TextBox 8">
            <a:extLst>
              <a:ext uri="{FF2B5EF4-FFF2-40B4-BE49-F238E27FC236}">
                <a16:creationId xmlns:a16="http://schemas.microsoft.com/office/drawing/2014/main" id="{A33490E5-B69E-43A5-9671-C4100A58FAC4}"/>
              </a:ext>
            </a:extLst>
          </p:cNvPr>
          <p:cNvSpPr txBox="1"/>
          <p:nvPr/>
        </p:nvSpPr>
        <p:spPr>
          <a:xfrm>
            <a:off x="120316" y="887269"/>
            <a:ext cx="3994484" cy="400110"/>
          </a:xfrm>
          <a:prstGeom prst="rect">
            <a:avLst/>
          </a:prstGeom>
          <a:noFill/>
        </p:spPr>
        <p:txBody>
          <a:bodyPr wrap="square" rtlCol="0">
            <a:spAutoFit/>
          </a:bodyPr>
          <a:lstStyle/>
          <a:p>
            <a:pPr algn="l"/>
            <a:r>
              <a:rPr lang="en-IN" b="1" dirty="0"/>
              <a:t>Original 3-stage Structure</a:t>
            </a:r>
          </a:p>
        </p:txBody>
      </p:sp>
    </p:spTree>
    <p:extLst>
      <p:ext uri="{BB962C8B-B14F-4D97-AF65-F5344CB8AC3E}">
        <p14:creationId xmlns:p14="http://schemas.microsoft.com/office/powerpoint/2010/main" val="2048561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24D76B-E859-4DF1-B496-2E0A5DF05905}"/>
              </a:ext>
            </a:extLst>
          </p:cNvPr>
          <p:cNvPicPr>
            <a:picLocks noChangeAspect="1"/>
          </p:cNvPicPr>
          <p:nvPr/>
        </p:nvPicPr>
        <p:blipFill>
          <a:blip r:embed="rId2"/>
          <a:stretch>
            <a:fillRect/>
          </a:stretch>
        </p:blipFill>
        <p:spPr>
          <a:xfrm>
            <a:off x="392637" y="1656525"/>
            <a:ext cx="7608363" cy="4790543"/>
          </a:xfrm>
          <a:prstGeom prst="rect">
            <a:avLst/>
          </a:prstGeom>
        </p:spPr>
      </p:pic>
      <p:sp>
        <p:nvSpPr>
          <p:cNvPr id="2" name="Slide Number Placeholder 1">
            <a:extLst>
              <a:ext uri="{FF2B5EF4-FFF2-40B4-BE49-F238E27FC236}">
                <a16:creationId xmlns:a16="http://schemas.microsoft.com/office/drawing/2014/main" id="{92941775-3A88-44CB-828D-9CBA1B72F07F}"/>
              </a:ext>
            </a:extLst>
          </p:cNvPr>
          <p:cNvSpPr>
            <a:spLocks noGrp="1"/>
          </p:cNvSpPr>
          <p:nvPr>
            <p:ph type="sldNum" sz="quarter" idx="12"/>
          </p:nvPr>
        </p:nvSpPr>
        <p:spPr/>
        <p:txBody>
          <a:bodyPr/>
          <a:lstStyle/>
          <a:p>
            <a:fld id="{17CC94CD-1FE7-0C44-80F4-2964C2C99554}" type="slidenum">
              <a:rPr lang="en-US" noProof="0" smtClean="0"/>
              <a:pPr/>
              <a:t>13</a:t>
            </a:fld>
            <a:endParaRPr lang="en-US" noProof="0"/>
          </a:p>
        </p:txBody>
      </p:sp>
      <p:sp>
        <p:nvSpPr>
          <p:cNvPr id="7" name="Footer Placeholder 5">
            <a:extLst>
              <a:ext uri="{FF2B5EF4-FFF2-40B4-BE49-F238E27FC236}">
                <a16:creationId xmlns:a16="http://schemas.microsoft.com/office/drawing/2014/main" id="{B35F3274-6D39-4C0C-A479-7971502A2B3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8" name="TextBox 7">
            <a:extLst>
              <a:ext uri="{FF2B5EF4-FFF2-40B4-BE49-F238E27FC236}">
                <a16:creationId xmlns:a16="http://schemas.microsoft.com/office/drawing/2014/main" id="{E3AAECB3-60AA-4FC3-B9D3-210413DE2BF3}"/>
              </a:ext>
            </a:extLst>
          </p:cNvPr>
          <p:cNvSpPr txBox="1"/>
          <p:nvPr/>
        </p:nvSpPr>
        <p:spPr>
          <a:xfrm>
            <a:off x="120316" y="887269"/>
            <a:ext cx="3994484" cy="400110"/>
          </a:xfrm>
          <a:prstGeom prst="rect">
            <a:avLst/>
          </a:prstGeom>
          <a:noFill/>
        </p:spPr>
        <p:txBody>
          <a:bodyPr wrap="square" rtlCol="0">
            <a:spAutoFit/>
          </a:bodyPr>
          <a:lstStyle/>
          <a:p>
            <a:pPr algn="l"/>
            <a:r>
              <a:rPr lang="en-IN" b="1" dirty="0"/>
              <a:t>Original 3-stage Structure</a:t>
            </a:r>
          </a:p>
        </p:txBody>
      </p:sp>
    </p:spTree>
    <p:extLst>
      <p:ext uri="{BB962C8B-B14F-4D97-AF65-F5344CB8AC3E}">
        <p14:creationId xmlns:p14="http://schemas.microsoft.com/office/powerpoint/2010/main" val="3358978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D0BD9956-B3F9-4E2B-9EBC-BDCA8B822E0E}"/>
              </a:ext>
            </a:extLst>
          </p:cNvPr>
          <p:cNvGrpSpPr/>
          <p:nvPr/>
        </p:nvGrpSpPr>
        <p:grpSpPr>
          <a:xfrm>
            <a:off x="506133" y="2674022"/>
            <a:ext cx="620258" cy="1841275"/>
            <a:chOff x="208873" y="2570850"/>
            <a:chExt cx="826453" cy="1841275"/>
          </a:xfrm>
        </p:grpSpPr>
        <p:sp>
          <p:nvSpPr>
            <p:cNvPr id="5" name="TextBox 4">
              <a:extLst>
                <a:ext uri="{FF2B5EF4-FFF2-40B4-BE49-F238E27FC236}">
                  <a16:creationId xmlns:a16="http://schemas.microsoft.com/office/drawing/2014/main" id="{BE09DFD8-6645-4E5B-8B11-CDBA32AAB146}"/>
                </a:ext>
              </a:extLst>
            </p:cNvPr>
            <p:cNvSpPr txBox="1"/>
            <p:nvPr/>
          </p:nvSpPr>
          <p:spPr>
            <a:xfrm rot="16200000">
              <a:off x="-298538" y="3078261"/>
              <a:ext cx="1841275" cy="826453"/>
            </a:xfrm>
            <a:prstGeom prst="rect">
              <a:avLst/>
            </a:prstGeom>
            <a:solidFill>
              <a:srgbClr val="FFFF00"/>
            </a:solidFill>
            <a:ln>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7FC9157F-9B79-4036-A478-62E676797B46}"/>
                </a:ext>
              </a:extLst>
            </p:cNvPr>
            <p:cNvSpPr txBox="1"/>
            <p:nvPr/>
          </p:nvSpPr>
          <p:spPr>
            <a:xfrm>
              <a:off x="459673" y="2691268"/>
              <a:ext cx="324852" cy="1600438"/>
            </a:xfrm>
            <a:prstGeom prst="rect">
              <a:avLst/>
            </a:prstGeom>
            <a:noFill/>
          </p:spPr>
          <p:txBody>
            <a:bodyPr wrap="square" rtlCol="0">
              <a:spAutoFit/>
            </a:bodyPr>
            <a:lstStyle/>
            <a:p>
              <a:pPr algn="ctr"/>
              <a:r>
                <a:rPr lang="en-IN" sz="1400" b="1" dirty="0"/>
                <a:t>N</a:t>
              </a:r>
            </a:p>
            <a:p>
              <a:pPr algn="ctr"/>
              <a:r>
                <a:rPr lang="en-IN" sz="1400" b="1" dirty="0"/>
                <a:t>E</a:t>
              </a:r>
            </a:p>
            <a:p>
              <a:pPr algn="ctr"/>
              <a:r>
                <a:rPr lang="en-IN" sz="1400" b="1" dirty="0"/>
                <a:t>T</a:t>
              </a:r>
            </a:p>
            <a:p>
              <a:pPr algn="ctr"/>
              <a:r>
                <a:rPr lang="en-IN" sz="1400" b="1" dirty="0"/>
                <a:t>W</a:t>
              </a:r>
            </a:p>
            <a:p>
              <a:pPr algn="ctr"/>
              <a:r>
                <a:rPr lang="en-IN" sz="1400" b="1" dirty="0"/>
                <a:t>O</a:t>
              </a:r>
            </a:p>
            <a:p>
              <a:pPr algn="ctr"/>
              <a:r>
                <a:rPr lang="en-IN" sz="1400" b="1" dirty="0"/>
                <a:t>R</a:t>
              </a:r>
            </a:p>
            <a:p>
              <a:pPr algn="ctr"/>
              <a:r>
                <a:rPr lang="en-IN" sz="1400" b="1" dirty="0"/>
                <a:t>K</a:t>
              </a:r>
            </a:p>
          </p:txBody>
        </p:sp>
      </p:grpSp>
      <p:sp>
        <p:nvSpPr>
          <p:cNvPr id="79" name="TextBox 78">
            <a:extLst>
              <a:ext uri="{FF2B5EF4-FFF2-40B4-BE49-F238E27FC236}">
                <a16:creationId xmlns:a16="http://schemas.microsoft.com/office/drawing/2014/main" id="{B755345E-32B6-40C5-9CEF-FD8862248F5B}"/>
              </a:ext>
            </a:extLst>
          </p:cNvPr>
          <p:cNvSpPr txBox="1"/>
          <p:nvPr/>
        </p:nvSpPr>
        <p:spPr>
          <a:xfrm>
            <a:off x="232246" y="1945002"/>
            <a:ext cx="1015613" cy="400110"/>
          </a:xfrm>
          <a:prstGeom prst="rect">
            <a:avLst/>
          </a:prstGeom>
          <a:noFill/>
        </p:spPr>
        <p:txBody>
          <a:bodyPr wrap="square" rtlCol="0">
            <a:spAutoFit/>
          </a:bodyPr>
          <a:lstStyle/>
          <a:p>
            <a:r>
              <a:rPr lang="en-IN" dirty="0"/>
              <a:t>Input</a:t>
            </a:r>
          </a:p>
        </p:txBody>
      </p:sp>
      <p:sp>
        <p:nvSpPr>
          <p:cNvPr id="92" name="Flowchart: Or 91">
            <a:extLst>
              <a:ext uri="{FF2B5EF4-FFF2-40B4-BE49-F238E27FC236}">
                <a16:creationId xmlns:a16="http://schemas.microsoft.com/office/drawing/2014/main" id="{26F2CD62-3C34-4684-9E5F-1C9368DC14EC}"/>
              </a:ext>
            </a:extLst>
          </p:cNvPr>
          <p:cNvSpPr/>
          <p:nvPr/>
        </p:nvSpPr>
        <p:spPr bwMode="auto">
          <a:xfrm>
            <a:off x="683854" y="4837396"/>
            <a:ext cx="203549" cy="163933"/>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96" name="Straight Arrow Connector 95">
            <a:extLst>
              <a:ext uri="{FF2B5EF4-FFF2-40B4-BE49-F238E27FC236}">
                <a16:creationId xmlns:a16="http://schemas.microsoft.com/office/drawing/2014/main" id="{4C567D69-813A-4101-964A-2ED6C77D688B}"/>
              </a:ext>
            </a:extLst>
          </p:cNvPr>
          <p:cNvCxnSpPr>
            <a:cxnSpLocks/>
          </p:cNvCxnSpPr>
          <p:nvPr/>
        </p:nvCxnSpPr>
        <p:spPr bwMode="auto">
          <a:xfrm flipH="1">
            <a:off x="796376" y="4522500"/>
            <a:ext cx="1526" cy="66586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97" name="TextBox 96">
            <a:extLst>
              <a:ext uri="{FF2B5EF4-FFF2-40B4-BE49-F238E27FC236}">
                <a16:creationId xmlns:a16="http://schemas.microsoft.com/office/drawing/2014/main" id="{75CE3C50-C62E-4812-A0BA-793928DC0A3B}"/>
              </a:ext>
            </a:extLst>
          </p:cNvPr>
          <p:cNvSpPr txBox="1"/>
          <p:nvPr/>
        </p:nvSpPr>
        <p:spPr>
          <a:xfrm>
            <a:off x="302812" y="5159568"/>
            <a:ext cx="965631" cy="362094"/>
          </a:xfrm>
          <a:prstGeom prst="rect">
            <a:avLst/>
          </a:prstGeom>
          <a:noFill/>
        </p:spPr>
        <p:txBody>
          <a:bodyPr wrap="square" rtlCol="0">
            <a:spAutoFit/>
          </a:bodyPr>
          <a:lstStyle/>
          <a:p>
            <a:r>
              <a:rPr lang="en-IN" dirty="0"/>
              <a:t>Output</a:t>
            </a:r>
          </a:p>
        </p:txBody>
      </p:sp>
      <p:grpSp>
        <p:nvGrpSpPr>
          <p:cNvPr id="58" name="Group 57">
            <a:extLst>
              <a:ext uri="{FF2B5EF4-FFF2-40B4-BE49-F238E27FC236}">
                <a16:creationId xmlns:a16="http://schemas.microsoft.com/office/drawing/2014/main" id="{D05C6BDC-E25B-4824-98F6-B71061CA0EAE}"/>
              </a:ext>
            </a:extLst>
          </p:cNvPr>
          <p:cNvGrpSpPr/>
          <p:nvPr/>
        </p:nvGrpSpPr>
        <p:grpSpPr>
          <a:xfrm>
            <a:off x="5501410" y="1514218"/>
            <a:ext cx="2831432" cy="919030"/>
            <a:chOff x="5362067" y="1227221"/>
            <a:chExt cx="3396922" cy="928804"/>
          </a:xfrm>
        </p:grpSpPr>
        <p:sp>
          <p:nvSpPr>
            <p:cNvPr id="57" name="Rectangle 56">
              <a:extLst>
                <a:ext uri="{FF2B5EF4-FFF2-40B4-BE49-F238E27FC236}">
                  <a16:creationId xmlns:a16="http://schemas.microsoft.com/office/drawing/2014/main" id="{6CE2DEBA-8B35-4A53-858C-6AD2F0FEF2B0}"/>
                </a:ext>
              </a:extLst>
            </p:cNvPr>
            <p:cNvSpPr/>
            <p:nvPr/>
          </p:nvSpPr>
          <p:spPr bwMode="auto">
            <a:xfrm>
              <a:off x="5362067" y="1227221"/>
              <a:ext cx="3396922" cy="928804"/>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13" name="Rectangle 12">
              <a:extLst>
                <a:ext uri="{FF2B5EF4-FFF2-40B4-BE49-F238E27FC236}">
                  <a16:creationId xmlns:a16="http://schemas.microsoft.com/office/drawing/2014/main" id="{82826CD8-A552-4ACC-B1B7-7EF99801B2B7}"/>
                </a:ext>
              </a:extLst>
            </p:cNvPr>
            <p:cNvSpPr/>
            <p:nvPr/>
          </p:nvSpPr>
          <p:spPr bwMode="auto">
            <a:xfrm>
              <a:off x="5470351" y="1334126"/>
              <a:ext cx="1483902" cy="69881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kumimoji="0" lang="en-IN" sz="1400" b="1" i="0" u="none" strike="noStrike" cap="none" normalizeH="0" baseline="0" dirty="0">
                  <a:ln>
                    <a:noFill/>
                  </a:ln>
                  <a:solidFill>
                    <a:schemeClr val="bg1"/>
                  </a:solidFill>
                  <a:effectLst/>
                  <a:latin typeface="Arial" pitchFamily="34" charset="0"/>
                </a:rPr>
                <a:t>128 3x3filters</a:t>
              </a:r>
            </a:p>
          </p:txBody>
        </p:sp>
        <p:sp>
          <p:nvSpPr>
            <p:cNvPr id="15" name="Rectangle 14">
              <a:extLst>
                <a:ext uri="{FF2B5EF4-FFF2-40B4-BE49-F238E27FC236}">
                  <a16:creationId xmlns:a16="http://schemas.microsoft.com/office/drawing/2014/main" id="{7FBF02E5-C28E-4722-A4E0-E18978F6C84C}"/>
                </a:ext>
              </a:extLst>
            </p:cNvPr>
            <p:cNvSpPr/>
            <p:nvPr/>
          </p:nvSpPr>
          <p:spPr bwMode="auto">
            <a:xfrm>
              <a:off x="7319203" y="1404599"/>
              <a:ext cx="1331503" cy="588625"/>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20" name="Straight Arrow Connector 19">
              <a:extLst>
                <a:ext uri="{FF2B5EF4-FFF2-40B4-BE49-F238E27FC236}">
                  <a16:creationId xmlns:a16="http://schemas.microsoft.com/office/drawing/2014/main" id="{7BFF7EBA-ECF9-4631-B4E9-6CA25D455A52}"/>
                </a:ext>
              </a:extLst>
            </p:cNvPr>
            <p:cNvCxnSpPr>
              <a:cxnSpLocks/>
              <a:endCxn id="15" idx="1"/>
            </p:cNvCxnSpPr>
            <p:nvPr/>
          </p:nvCxnSpPr>
          <p:spPr bwMode="auto">
            <a:xfrm flipV="1">
              <a:off x="6954254" y="1698912"/>
              <a:ext cx="364949" cy="33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4" name="Group 43">
            <a:extLst>
              <a:ext uri="{FF2B5EF4-FFF2-40B4-BE49-F238E27FC236}">
                <a16:creationId xmlns:a16="http://schemas.microsoft.com/office/drawing/2014/main" id="{AD1444C6-1BD6-4939-A7DA-C6D6F2D66F5B}"/>
              </a:ext>
            </a:extLst>
          </p:cNvPr>
          <p:cNvGrpSpPr/>
          <p:nvPr/>
        </p:nvGrpSpPr>
        <p:grpSpPr>
          <a:xfrm>
            <a:off x="5527661" y="2516962"/>
            <a:ext cx="2830710" cy="2266103"/>
            <a:chOff x="6212303" y="2201779"/>
            <a:chExt cx="2245897" cy="2597301"/>
          </a:xfrm>
        </p:grpSpPr>
        <p:sp>
          <p:nvSpPr>
            <p:cNvPr id="43" name="Rectangle 42">
              <a:extLst>
                <a:ext uri="{FF2B5EF4-FFF2-40B4-BE49-F238E27FC236}">
                  <a16:creationId xmlns:a16="http://schemas.microsoft.com/office/drawing/2014/main" id="{99861CCA-DB3F-4068-B28F-8E5C2F291A05}"/>
                </a:ext>
              </a:extLst>
            </p:cNvPr>
            <p:cNvSpPr/>
            <p:nvPr/>
          </p:nvSpPr>
          <p:spPr bwMode="auto">
            <a:xfrm>
              <a:off x="6212303" y="2201779"/>
              <a:ext cx="2245897" cy="2597301"/>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grpSp>
          <p:nvGrpSpPr>
            <p:cNvPr id="42" name="Group 41">
              <a:extLst>
                <a:ext uri="{FF2B5EF4-FFF2-40B4-BE49-F238E27FC236}">
                  <a16:creationId xmlns:a16="http://schemas.microsoft.com/office/drawing/2014/main" id="{CFE4F31A-0A51-4D62-B072-B86D8C4FA8D1}"/>
                </a:ext>
              </a:extLst>
            </p:cNvPr>
            <p:cNvGrpSpPr/>
            <p:nvPr/>
          </p:nvGrpSpPr>
          <p:grpSpPr>
            <a:xfrm>
              <a:off x="6481955" y="2467464"/>
              <a:ext cx="1712255" cy="1906669"/>
              <a:chOff x="5375055" y="2440660"/>
              <a:chExt cx="1712255" cy="1906669"/>
            </a:xfrm>
          </p:grpSpPr>
          <p:sp>
            <p:nvSpPr>
              <p:cNvPr id="35" name="Rectangle 34">
                <a:extLst>
                  <a:ext uri="{FF2B5EF4-FFF2-40B4-BE49-F238E27FC236}">
                    <a16:creationId xmlns:a16="http://schemas.microsoft.com/office/drawing/2014/main" id="{06C18D89-5153-4B97-97CF-E2743B1497B0}"/>
                  </a:ext>
                </a:extLst>
              </p:cNvPr>
              <p:cNvSpPr/>
              <p:nvPr/>
            </p:nvSpPr>
            <p:spPr bwMode="auto">
              <a:xfrm>
                <a:off x="5380718" y="2440660"/>
                <a:ext cx="1706592" cy="54972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kumimoji="0" lang="en-IN" sz="1400" b="1" i="0" u="none" strike="noStrike" cap="none" normalizeH="0" baseline="0" dirty="0">
                    <a:ln>
                      <a:noFill/>
                    </a:ln>
                    <a:solidFill>
                      <a:schemeClr val="bg1"/>
                    </a:solidFill>
                    <a:effectLst/>
                    <a:latin typeface="Arial" pitchFamily="34" charset="0"/>
                  </a:rPr>
                  <a:t>128 3x3 filters</a:t>
                </a:r>
              </a:p>
            </p:txBody>
          </p:sp>
          <p:sp>
            <p:nvSpPr>
              <p:cNvPr id="36" name="Rectangle 35">
                <a:extLst>
                  <a:ext uri="{FF2B5EF4-FFF2-40B4-BE49-F238E27FC236}">
                    <a16:creationId xmlns:a16="http://schemas.microsoft.com/office/drawing/2014/main" id="{F6CA64D5-4215-401A-B3D9-6450319E9A10}"/>
                  </a:ext>
                </a:extLst>
              </p:cNvPr>
              <p:cNvSpPr/>
              <p:nvPr/>
            </p:nvSpPr>
            <p:spPr bwMode="auto">
              <a:xfrm>
                <a:off x="5375055" y="3273917"/>
                <a:ext cx="1706592" cy="46099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Batch Normalization</a:t>
                </a:r>
              </a:p>
            </p:txBody>
          </p:sp>
          <p:sp>
            <p:nvSpPr>
              <p:cNvPr id="37" name="Rectangle 36">
                <a:extLst>
                  <a:ext uri="{FF2B5EF4-FFF2-40B4-BE49-F238E27FC236}">
                    <a16:creationId xmlns:a16="http://schemas.microsoft.com/office/drawing/2014/main" id="{761AC681-CCA5-456B-AF41-D53534211AC3}"/>
                  </a:ext>
                </a:extLst>
              </p:cNvPr>
              <p:cNvSpPr/>
              <p:nvPr/>
            </p:nvSpPr>
            <p:spPr bwMode="auto">
              <a:xfrm>
                <a:off x="5375055" y="4018441"/>
                <a:ext cx="1706592" cy="32888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39" name="Straight Arrow Connector 38">
                <a:extLst>
                  <a:ext uri="{FF2B5EF4-FFF2-40B4-BE49-F238E27FC236}">
                    <a16:creationId xmlns:a16="http://schemas.microsoft.com/office/drawing/2014/main" id="{065F408D-CA37-4B93-86F8-6DBB9E644F48}"/>
                  </a:ext>
                </a:extLst>
              </p:cNvPr>
              <p:cNvCxnSpPr>
                <a:cxnSpLocks/>
                <a:stCxn id="35" idx="2"/>
                <a:endCxn id="36" idx="0"/>
              </p:cNvCxnSpPr>
              <p:nvPr/>
            </p:nvCxnSpPr>
            <p:spPr bwMode="auto">
              <a:xfrm flipH="1">
                <a:off x="6230092" y="2990384"/>
                <a:ext cx="2182" cy="2835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0F77C358-6395-4810-A52A-8099C8392539}"/>
                  </a:ext>
                </a:extLst>
              </p:cNvPr>
              <p:cNvCxnSpPr>
                <a:cxnSpLocks/>
                <a:stCxn id="36" idx="2"/>
                <a:endCxn id="37" idx="0"/>
              </p:cNvCxnSpPr>
              <p:nvPr/>
            </p:nvCxnSpPr>
            <p:spPr bwMode="auto">
              <a:xfrm>
                <a:off x="6228352" y="3734910"/>
                <a:ext cx="0" cy="2835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sp>
        <p:nvSpPr>
          <p:cNvPr id="75" name="Rectangle 74">
            <a:extLst>
              <a:ext uri="{FF2B5EF4-FFF2-40B4-BE49-F238E27FC236}">
                <a16:creationId xmlns:a16="http://schemas.microsoft.com/office/drawing/2014/main" id="{BC654B07-F72D-47C7-89D5-A8A8B219ECBD}"/>
              </a:ext>
            </a:extLst>
          </p:cNvPr>
          <p:cNvSpPr/>
          <p:nvPr/>
        </p:nvSpPr>
        <p:spPr bwMode="auto">
          <a:xfrm>
            <a:off x="5527661" y="4905017"/>
            <a:ext cx="2830709" cy="73047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Stage number 3x3 filters</a:t>
            </a:r>
          </a:p>
          <a:p>
            <a:pPr algn="ctr"/>
            <a:endParaRPr lang="en-IN" sz="1400" b="1" dirty="0">
              <a:solidFill>
                <a:schemeClr val="bg1"/>
              </a:solidFill>
              <a:latin typeface="Arial" pitchFamily="34" charset="0"/>
            </a:endParaRPr>
          </a:p>
        </p:txBody>
      </p:sp>
      <p:grpSp>
        <p:nvGrpSpPr>
          <p:cNvPr id="73" name="Group 72">
            <a:extLst>
              <a:ext uri="{FF2B5EF4-FFF2-40B4-BE49-F238E27FC236}">
                <a16:creationId xmlns:a16="http://schemas.microsoft.com/office/drawing/2014/main" id="{18EB4EC6-9EF5-4B67-A5ED-9A249C8B551F}"/>
              </a:ext>
            </a:extLst>
          </p:cNvPr>
          <p:cNvGrpSpPr/>
          <p:nvPr/>
        </p:nvGrpSpPr>
        <p:grpSpPr>
          <a:xfrm>
            <a:off x="1800795" y="1536079"/>
            <a:ext cx="3026130" cy="4063370"/>
            <a:chOff x="2021304" y="1227221"/>
            <a:chExt cx="3182765" cy="4584032"/>
          </a:xfrm>
        </p:grpSpPr>
        <p:sp>
          <p:nvSpPr>
            <p:cNvPr id="71" name="Rectangle 70">
              <a:extLst>
                <a:ext uri="{FF2B5EF4-FFF2-40B4-BE49-F238E27FC236}">
                  <a16:creationId xmlns:a16="http://schemas.microsoft.com/office/drawing/2014/main" id="{28E4B8E7-D3F9-489E-9BC3-1928E73B6248}"/>
                </a:ext>
              </a:extLst>
            </p:cNvPr>
            <p:cNvSpPr/>
            <p:nvPr/>
          </p:nvSpPr>
          <p:spPr bwMode="auto">
            <a:xfrm>
              <a:off x="2021304" y="1227221"/>
              <a:ext cx="3182765" cy="45840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65" name="Rectangle 64">
              <a:extLst>
                <a:ext uri="{FF2B5EF4-FFF2-40B4-BE49-F238E27FC236}">
                  <a16:creationId xmlns:a16="http://schemas.microsoft.com/office/drawing/2014/main" id="{B063A9BA-7A76-4759-84E7-0589BFFAD09D}"/>
                </a:ext>
              </a:extLst>
            </p:cNvPr>
            <p:cNvSpPr/>
            <p:nvPr/>
          </p:nvSpPr>
          <p:spPr bwMode="auto">
            <a:xfrm>
              <a:off x="2370221" y="2211318"/>
              <a:ext cx="2643664" cy="250767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86E0FB10-6F9E-46F3-ABC6-D3B61CB132C0}"/>
                </a:ext>
              </a:extLst>
            </p:cNvPr>
            <p:cNvSpPr/>
            <p:nvPr/>
          </p:nvSpPr>
          <p:spPr bwMode="auto">
            <a:xfrm>
              <a:off x="2514594" y="1481592"/>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CR block</a:t>
              </a:r>
              <a:endParaRPr kumimoji="0" lang="en-IN" sz="2000" b="1" i="0" u="none" strike="noStrike" cap="none" normalizeH="0" baseline="0" dirty="0">
                <a:ln>
                  <a:noFill/>
                </a:ln>
                <a:solidFill>
                  <a:schemeClr val="bg1"/>
                </a:solidFill>
                <a:effectLst/>
                <a:latin typeface="Arial" pitchFamily="34" charset="0"/>
              </a:endParaRPr>
            </a:p>
          </p:txBody>
        </p:sp>
        <p:sp>
          <p:nvSpPr>
            <p:cNvPr id="12" name="Rectangle 11">
              <a:extLst>
                <a:ext uri="{FF2B5EF4-FFF2-40B4-BE49-F238E27FC236}">
                  <a16:creationId xmlns:a16="http://schemas.microsoft.com/office/drawing/2014/main" id="{C5F44B93-08D8-4176-AD2E-65CC4C74EA7B}"/>
                </a:ext>
              </a:extLst>
            </p:cNvPr>
            <p:cNvSpPr/>
            <p:nvPr/>
          </p:nvSpPr>
          <p:spPr bwMode="auto">
            <a:xfrm>
              <a:off x="2514594" y="5044024"/>
              <a:ext cx="2370221" cy="54196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 block</a:t>
              </a:r>
              <a:endParaRPr kumimoji="0" lang="en-IN" sz="2000" b="1" i="0" u="none" strike="noStrike" cap="none" normalizeH="0" baseline="0" dirty="0">
                <a:ln>
                  <a:noFill/>
                </a:ln>
                <a:solidFill>
                  <a:schemeClr val="bg1"/>
                </a:solidFill>
                <a:effectLst/>
                <a:latin typeface="Arial" pitchFamily="34" charset="0"/>
              </a:endParaRPr>
            </a:p>
          </p:txBody>
        </p:sp>
        <p:cxnSp>
          <p:nvCxnSpPr>
            <p:cNvPr id="61" name="Straight Arrow Connector 60">
              <a:extLst>
                <a:ext uri="{FF2B5EF4-FFF2-40B4-BE49-F238E27FC236}">
                  <a16:creationId xmlns:a16="http://schemas.microsoft.com/office/drawing/2014/main" id="{832B3721-B1A1-4D6F-8B05-33536E1AD868}"/>
                </a:ext>
              </a:extLst>
            </p:cNvPr>
            <p:cNvCxnSpPr>
              <a:stCxn id="7" idx="2"/>
              <a:endCxn id="9" idx="0"/>
            </p:cNvCxnSpPr>
            <p:nvPr/>
          </p:nvCxnSpPr>
          <p:spPr bwMode="auto">
            <a:xfrm>
              <a:off x="3699705" y="1986919"/>
              <a:ext cx="0" cy="348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70" name="Group 69">
              <a:extLst>
                <a:ext uri="{FF2B5EF4-FFF2-40B4-BE49-F238E27FC236}">
                  <a16:creationId xmlns:a16="http://schemas.microsoft.com/office/drawing/2014/main" id="{9258807A-FA40-4DE5-BE4A-D57627209EA3}"/>
                </a:ext>
              </a:extLst>
            </p:cNvPr>
            <p:cNvGrpSpPr/>
            <p:nvPr/>
          </p:nvGrpSpPr>
          <p:grpSpPr>
            <a:xfrm>
              <a:off x="2514594" y="2335070"/>
              <a:ext cx="2370221" cy="2188698"/>
              <a:chOff x="2514594" y="2335070"/>
              <a:chExt cx="2370221" cy="2188698"/>
            </a:xfrm>
          </p:grpSpPr>
          <p:sp>
            <p:nvSpPr>
              <p:cNvPr id="9" name="Rectangle 8">
                <a:extLst>
                  <a:ext uri="{FF2B5EF4-FFF2-40B4-BE49-F238E27FC236}">
                    <a16:creationId xmlns:a16="http://schemas.microsoft.com/office/drawing/2014/main" id="{376F7472-B9CB-4C5F-BE35-4F7E5B9FCBEC}"/>
                  </a:ext>
                </a:extLst>
              </p:cNvPr>
              <p:cNvSpPr/>
              <p:nvPr/>
            </p:nvSpPr>
            <p:spPr bwMode="auto">
              <a:xfrm>
                <a:off x="2514594" y="2335070"/>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CBR block</a:t>
                </a:r>
                <a:endParaRPr kumimoji="0" lang="en-IN" sz="2000" b="1" i="0" u="none" strike="noStrike" cap="none" normalizeH="0" baseline="0" dirty="0">
                  <a:ln>
                    <a:noFill/>
                  </a:ln>
                  <a:solidFill>
                    <a:schemeClr val="bg1"/>
                  </a:solidFill>
                  <a:effectLst/>
                  <a:latin typeface="Arial" pitchFamily="34" charset="0"/>
                </a:endParaRPr>
              </a:p>
            </p:txBody>
          </p:sp>
          <p:sp>
            <p:nvSpPr>
              <p:cNvPr id="10" name="Rectangle 9">
                <a:extLst>
                  <a:ext uri="{FF2B5EF4-FFF2-40B4-BE49-F238E27FC236}">
                    <a16:creationId xmlns:a16="http://schemas.microsoft.com/office/drawing/2014/main" id="{644AB621-28BE-4733-82D2-AB7174C479ED}"/>
                  </a:ext>
                </a:extLst>
              </p:cNvPr>
              <p:cNvSpPr/>
              <p:nvPr/>
            </p:nvSpPr>
            <p:spPr bwMode="auto">
              <a:xfrm>
                <a:off x="2514594" y="3188086"/>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CBR block</a:t>
                </a:r>
                <a:endParaRPr kumimoji="0" lang="en-IN" sz="2000" b="1" i="0" u="none" strike="noStrike" cap="none" normalizeH="0" baseline="0" dirty="0">
                  <a:ln>
                    <a:noFill/>
                  </a:ln>
                  <a:solidFill>
                    <a:schemeClr val="bg1"/>
                  </a:solidFill>
                  <a:effectLst/>
                  <a:latin typeface="Arial" pitchFamily="34" charset="0"/>
                </a:endParaRPr>
              </a:p>
            </p:txBody>
          </p:sp>
          <p:sp>
            <p:nvSpPr>
              <p:cNvPr id="11" name="Rectangle 10">
                <a:extLst>
                  <a:ext uri="{FF2B5EF4-FFF2-40B4-BE49-F238E27FC236}">
                    <a16:creationId xmlns:a16="http://schemas.microsoft.com/office/drawing/2014/main" id="{7BF966B7-248B-486D-A7F3-02ACB454B40A}"/>
                  </a:ext>
                </a:extLst>
              </p:cNvPr>
              <p:cNvSpPr/>
              <p:nvPr/>
            </p:nvSpPr>
            <p:spPr bwMode="auto">
              <a:xfrm>
                <a:off x="2514594" y="4018441"/>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CBR block</a:t>
                </a:r>
                <a:endParaRPr kumimoji="0" lang="en-IN" sz="2000" b="1" i="0" u="none" strike="noStrike" cap="none" normalizeH="0" baseline="0" dirty="0">
                  <a:ln>
                    <a:noFill/>
                  </a:ln>
                  <a:solidFill>
                    <a:schemeClr val="bg1"/>
                  </a:solidFill>
                  <a:effectLst/>
                  <a:latin typeface="Arial" pitchFamily="34" charset="0"/>
                </a:endParaRPr>
              </a:p>
            </p:txBody>
          </p:sp>
          <p:cxnSp>
            <p:nvCxnSpPr>
              <p:cNvPr id="63" name="Straight Arrow Connector 62">
                <a:extLst>
                  <a:ext uri="{FF2B5EF4-FFF2-40B4-BE49-F238E27FC236}">
                    <a16:creationId xmlns:a16="http://schemas.microsoft.com/office/drawing/2014/main" id="{EFA6C44B-28D0-4017-AE0E-96F9C9C916D0}"/>
                  </a:ext>
                </a:extLst>
              </p:cNvPr>
              <p:cNvCxnSpPr/>
              <p:nvPr/>
            </p:nvCxnSpPr>
            <p:spPr bwMode="auto">
              <a:xfrm>
                <a:off x="3699704" y="2825634"/>
                <a:ext cx="0" cy="348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3D0ED933-5A8D-4477-8E95-C18D6900ABCF}"/>
                  </a:ext>
                </a:extLst>
              </p:cNvPr>
              <p:cNvCxnSpPr>
                <a:cxnSpLocks/>
                <a:endCxn id="11" idx="0"/>
              </p:cNvCxnSpPr>
              <p:nvPr/>
            </p:nvCxnSpPr>
            <p:spPr bwMode="auto">
              <a:xfrm>
                <a:off x="3699704" y="3693413"/>
                <a:ext cx="1" cy="3250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67" name="Straight Arrow Connector 66">
              <a:extLst>
                <a:ext uri="{FF2B5EF4-FFF2-40B4-BE49-F238E27FC236}">
                  <a16:creationId xmlns:a16="http://schemas.microsoft.com/office/drawing/2014/main" id="{3BDFC09D-78BC-4164-949D-EA4062191F1F}"/>
                </a:ext>
              </a:extLst>
            </p:cNvPr>
            <p:cNvCxnSpPr>
              <a:cxnSpLocks/>
              <a:endCxn id="12" idx="0"/>
            </p:cNvCxnSpPr>
            <p:nvPr/>
          </p:nvCxnSpPr>
          <p:spPr bwMode="auto">
            <a:xfrm>
              <a:off x="3699705" y="4731638"/>
              <a:ext cx="0" cy="312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59" name="Arrow: Right 58">
            <a:extLst>
              <a:ext uri="{FF2B5EF4-FFF2-40B4-BE49-F238E27FC236}">
                <a16:creationId xmlns:a16="http://schemas.microsoft.com/office/drawing/2014/main" id="{7BD2A1BC-D2D8-4131-A15D-C4A6A6B0BDDB}"/>
              </a:ext>
            </a:extLst>
          </p:cNvPr>
          <p:cNvSpPr/>
          <p:nvPr/>
        </p:nvSpPr>
        <p:spPr bwMode="auto">
          <a:xfrm>
            <a:off x="4523381" y="1831752"/>
            <a:ext cx="948634"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4" name="Arrow: Right 73">
            <a:extLst>
              <a:ext uri="{FF2B5EF4-FFF2-40B4-BE49-F238E27FC236}">
                <a16:creationId xmlns:a16="http://schemas.microsoft.com/office/drawing/2014/main" id="{F25DC918-BDB1-4439-AB1F-46F4514FA180}"/>
              </a:ext>
            </a:extLst>
          </p:cNvPr>
          <p:cNvSpPr/>
          <p:nvPr/>
        </p:nvSpPr>
        <p:spPr bwMode="auto">
          <a:xfrm>
            <a:off x="4646101" y="3348999"/>
            <a:ext cx="881558"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6" name="Arrow: Right 75">
            <a:extLst>
              <a:ext uri="{FF2B5EF4-FFF2-40B4-BE49-F238E27FC236}">
                <a16:creationId xmlns:a16="http://schemas.microsoft.com/office/drawing/2014/main" id="{33BC67B2-E9BD-45A8-940C-B6D44218425D}"/>
              </a:ext>
            </a:extLst>
          </p:cNvPr>
          <p:cNvSpPr/>
          <p:nvPr/>
        </p:nvSpPr>
        <p:spPr bwMode="auto">
          <a:xfrm>
            <a:off x="4523381" y="4996878"/>
            <a:ext cx="1004277"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107" name="Straight Arrow Connector 106">
            <a:extLst>
              <a:ext uri="{FF2B5EF4-FFF2-40B4-BE49-F238E27FC236}">
                <a16:creationId xmlns:a16="http://schemas.microsoft.com/office/drawing/2014/main" id="{77FE785A-DEC9-4B4E-97DA-BBFEB15DE119}"/>
              </a:ext>
            </a:extLst>
          </p:cNvPr>
          <p:cNvCxnSpPr/>
          <p:nvPr/>
        </p:nvCxnSpPr>
        <p:spPr bwMode="auto">
          <a:xfrm>
            <a:off x="816261" y="2311462"/>
            <a:ext cx="0" cy="357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Straight Connector 108">
            <a:extLst>
              <a:ext uri="{FF2B5EF4-FFF2-40B4-BE49-F238E27FC236}">
                <a16:creationId xmlns:a16="http://schemas.microsoft.com/office/drawing/2014/main" id="{85CE0A2F-A23C-4B9F-AD5E-EBDE60A6C4C1}"/>
              </a:ext>
            </a:extLst>
          </p:cNvPr>
          <p:cNvCxnSpPr/>
          <p:nvPr/>
        </p:nvCxnSpPr>
        <p:spPr bwMode="auto">
          <a:xfrm flipH="1">
            <a:off x="232246" y="2433248"/>
            <a:ext cx="58401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550FE27B-E1B4-4B94-BF6E-8C76B408E856}"/>
              </a:ext>
            </a:extLst>
          </p:cNvPr>
          <p:cNvCxnSpPr>
            <a:cxnSpLocks/>
          </p:cNvCxnSpPr>
          <p:nvPr/>
        </p:nvCxnSpPr>
        <p:spPr bwMode="auto">
          <a:xfrm>
            <a:off x="232246" y="2438800"/>
            <a:ext cx="0" cy="24805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91C4E3E5-8680-4432-829D-AE76824B4B5D}"/>
              </a:ext>
            </a:extLst>
          </p:cNvPr>
          <p:cNvCxnSpPr>
            <a:cxnSpLocks/>
            <a:stCxn id="92" idx="6"/>
          </p:cNvCxnSpPr>
          <p:nvPr/>
        </p:nvCxnSpPr>
        <p:spPr bwMode="auto">
          <a:xfrm flipH="1">
            <a:off x="214125" y="4919363"/>
            <a:ext cx="6732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6" name="Arrow: Right 115">
            <a:extLst>
              <a:ext uri="{FF2B5EF4-FFF2-40B4-BE49-F238E27FC236}">
                <a16:creationId xmlns:a16="http://schemas.microsoft.com/office/drawing/2014/main" id="{A753004C-E11D-4C8E-95C5-677C24B38BF8}"/>
              </a:ext>
            </a:extLst>
          </p:cNvPr>
          <p:cNvSpPr/>
          <p:nvPr/>
        </p:nvSpPr>
        <p:spPr bwMode="auto">
          <a:xfrm>
            <a:off x="1127149" y="3391792"/>
            <a:ext cx="665523"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118" name="TextBox 117">
            <a:extLst>
              <a:ext uri="{FF2B5EF4-FFF2-40B4-BE49-F238E27FC236}">
                <a16:creationId xmlns:a16="http://schemas.microsoft.com/office/drawing/2014/main" id="{3560393D-8040-4DB2-AB63-9D3F340D2C67}"/>
              </a:ext>
            </a:extLst>
          </p:cNvPr>
          <p:cNvSpPr txBox="1"/>
          <p:nvPr/>
        </p:nvSpPr>
        <p:spPr>
          <a:xfrm>
            <a:off x="5413189" y="5757442"/>
            <a:ext cx="2830709" cy="307777"/>
          </a:xfrm>
          <a:prstGeom prst="rect">
            <a:avLst/>
          </a:prstGeom>
          <a:noFill/>
        </p:spPr>
        <p:txBody>
          <a:bodyPr wrap="square" rtlCol="0">
            <a:spAutoFit/>
          </a:bodyPr>
          <a:lstStyle/>
          <a:p>
            <a:r>
              <a:rPr lang="en-IN" sz="1400" dirty="0"/>
              <a:t>Stage number-1,2,3</a:t>
            </a:r>
          </a:p>
        </p:txBody>
      </p:sp>
      <p:sp>
        <p:nvSpPr>
          <p:cNvPr id="121" name="TextBox 120">
            <a:extLst>
              <a:ext uri="{FF2B5EF4-FFF2-40B4-BE49-F238E27FC236}">
                <a16:creationId xmlns:a16="http://schemas.microsoft.com/office/drawing/2014/main" id="{F8909167-8673-4C18-971C-7F08A4BCE274}"/>
              </a:ext>
            </a:extLst>
          </p:cNvPr>
          <p:cNvSpPr txBox="1"/>
          <p:nvPr/>
        </p:nvSpPr>
        <p:spPr>
          <a:xfrm>
            <a:off x="2528568" y="5561102"/>
            <a:ext cx="2830709" cy="738664"/>
          </a:xfrm>
          <a:prstGeom prst="rect">
            <a:avLst/>
          </a:prstGeom>
          <a:noFill/>
        </p:spPr>
        <p:txBody>
          <a:bodyPr wrap="square" rtlCol="0">
            <a:spAutoFit/>
          </a:bodyPr>
          <a:lstStyle/>
          <a:p>
            <a:pPr algn="l"/>
            <a:r>
              <a:rPr lang="en-IN" sz="1400" dirty="0"/>
              <a:t>C- Convolution</a:t>
            </a:r>
          </a:p>
          <a:p>
            <a:pPr algn="l"/>
            <a:r>
              <a:rPr lang="en-IN" sz="1400" dirty="0"/>
              <a:t>B- Batch-Normalization</a:t>
            </a:r>
          </a:p>
          <a:p>
            <a:pPr algn="l"/>
            <a:r>
              <a:rPr lang="en-IN" sz="1400" dirty="0"/>
              <a:t>R- </a:t>
            </a:r>
            <a:r>
              <a:rPr lang="en-IN" sz="1400" dirty="0" err="1"/>
              <a:t>Relu</a:t>
            </a:r>
            <a:r>
              <a:rPr lang="en-IN" sz="1400" dirty="0"/>
              <a:t> activation</a:t>
            </a:r>
          </a:p>
        </p:txBody>
      </p:sp>
      <p:sp>
        <p:nvSpPr>
          <p:cNvPr id="122" name="Slide Number Placeholder 121">
            <a:extLst>
              <a:ext uri="{FF2B5EF4-FFF2-40B4-BE49-F238E27FC236}">
                <a16:creationId xmlns:a16="http://schemas.microsoft.com/office/drawing/2014/main" id="{36AC9C4D-D992-4D0E-80EC-37AD01745F34}"/>
              </a:ext>
            </a:extLst>
          </p:cNvPr>
          <p:cNvSpPr>
            <a:spLocks noGrp="1"/>
          </p:cNvSpPr>
          <p:nvPr>
            <p:ph type="sldNum" sz="quarter" idx="12"/>
          </p:nvPr>
        </p:nvSpPr>
        <p:spPr/>
        <p:txBody>
          <a:bodyPr/>
          <a:lstStyle/>
          <a:p>
            <a:fld id="{17CC94CD-1FE7-0C44-80F4-2964C2C99554}" type="slidenum">
              <a:rPr lang="en-US" noProof="0" smtClean="0"/>
              <a:pPr/>
              <a:t>14</a:t>
            </a:fld>
            <a:endParaRPr lang="en-US" noProof="0"/>
          </a:p>
        </p:txBody>
      </p:sp>
      <p:sp>
        <p:nvSpPr>
          <p:cNvPr id="50" name="Footer Placeholder 5">
            <a:extLst>
              <a:ext uri="{FF2B5EF4-FFF2-40B4-BE49-F238E27FC236}">
                <a16:creationId xmlns:a16="http://schemas.microsoft.com/office/drawing/2014/main" id="{FD00EB5F-0849-48F4-8DCF-A9830BA09969}"/>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51" name="TextBox 50">
            <a:extLst>
              <a:ext uri="{FF2B5EF4-FFF2-40B4-BE49-F238E27FC236}">
                <a16:creationId xmlns:a16="http://schemas.microsoft.com/office/drawing/2014/main" id="{F0EB2A69-2995-4D40-A923-3AD3D5339E37}"/>
              </a:ext>
            </a:extLst>
          </p:cNvPr>
          <p:cNvSpPr txBox="1"/>
          <p:nvPr/>
        </p:nvSpPr>
        <p:spPr>
          <a:xfrm>
            <a:off x="120315" y="887269"/>
            <a:ext cx="4838539" cy="400110"/>
          </a:xfrm>
          <a:prstGeom prst="rect">
            <a:avLst/>
          </a:prstGeom>
          <a:noFill/>
        </p:spPr>
        <p:txBody>
          <a:bodyPr wrap="square" rtlCol="0">
            <a:spAutoFit/>
          </a:bodyPr>
          <a:lstStyle/>
          <a:p>
            <a:pPr algn="l"/>
            <a:r>
              <a:rPr lang="en-IN" b="1" dirty="0"/>
              <a:t>Original 3-stage structure-Network</a:t>
            </a:r>
          </a:p>
        </p:txBody>
      </p:sp>
    </p:spTree>
    <p:extLst>
      <p:ext uri="{BB962C8B-B14F-4D97-AF65-F5344CB8AC3E}">
        <p14:creationId xmlns:p14="http://schemas.microsoft.com/office/powerpoint/2010/main" val="34480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500"/>
                                        <p:tgtEl>
                                          <p:spTgt spid="92"/>
                                        </p:tgtEl>
                                      </p:cBhvr>
                                    </p:animEffect>
                                  </p:childTnLst>
                                </p:cTn>
                              </p:par>
                              <p:par>
                                <p:cTn id="31" presetID="10" presetClass="entr" presetSubtype="0" fill="hold" nodeType="with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fade">
                                      <p:cBhvr>
                                        <p:cTn id="33" dur="500"/>
                                        <p:tgtEl>
                                          <p:spTgt spid="1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6"/>
                                        </p:tgtEl>
                                        <p:attrNameLst>
                                          <p:attrName>style.visibility</p:attrName>
                                        </p:attrNameLst>
                                      </p:cBhvr>
                                      <p:to>
                                        <p:strVal val="visible"/>
                                      </p:to>
                                    </p:set>
                                    <p:animEffect transition="in" filter="fade">
                                      <p:cBhvr>
                                        <p:cTn id="38" dur="500"/>
                                        <p:tgtEl>
                                          <p:spTgt spid="116"/>
                                        </p:tgtEl>
                                      </p:cBhvr>
                                    </p:animEffect>
                                  </p:childTnLst>
                                </p:cTn>
                              </p:par>
                              <p:par>
                                <p:cTn id="39" presetID="10"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par>
                                <p:cTn id="42" presetID="10" presetClass="entr" presetSubtype="0" fill="hold" nodeType="withEffect">
                                  <p:stCondLst>
                                    <p:cond delay="0"/>
                                  </p:stCondLst>
                                  <p:childTnLst>
                                    <p:set>
                                      <p:cBhvr>
                                        <p:cTn id="43" dur="1" fill="hold">
                                          <p:stCondLst>
                                            <p:cond delay="0"/>
                                          </p:stCondLst>
                                        </p:cTn>
                                        <p:tgtEl>
                                          <p:spTgt spid="121">
                                            <p:txEl>
                                              <p:pRg st="0" end="0"/>
                                            </p:txEl>
                                          </p:spTgt>
                                        </p:tgtEl>
                                        <p:attrNameLst>
                                          <p:attrName>style.visibility</p:attrName>
                                        </p:attrNameLst>
                                      </p:cBhvr>
                                      <p:to>
                                        <p:strVal val="visible"/>
                                      </p:to>
                                    </p:set>
                                    <p:animEffect transition="in" filter="fade">
                                      <p:cBhvr>
                                        <p:cTn id="44" dur="500"/>
                                        <p:tgtEl>
                                          <p:spTgt spid="121">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21">
                                            <p:txEl>
                                              <p:pRg st="1" end="1"/>
                                            </p:txEl>
                                          </p:spTgt>
                                        </p:tgtEl>
                                        <p:attrNameLst>
                                          <p:attrName>style.visibility</p:attrName>
                                        </p:attrNameLst>
                                      </p:cBhvr>
                                      <p:to>
                                        <p:strVal val="visible"/>
                                      </p:to>
                                    </p:set>
                                    <p:animEffect transition="in" filter="fade">
                                      <p:cBhvr>
                                        <p:cTn id="47" dur="500"/>
                                        <p:tgtEl>
                                          <p:spTgt spid="121">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21">
                                            <p:txEl>
                                              <p:pRg st="2" end="2"/>
                                            </p:txEl>
                                          </p:spTgt>
                                        </p:tgtEl>
                                        <p:attrNameLst>
                                          <p:attrName>style.visibility</p:attrName>
                                        </p:attrNameLst>
                                      </p:cBhvr>
                                      <p:to>
                                        <p:strVal val="visible"/>
                                      </p:to>
                                    </p:set>
                                    <p:animEffect transition="in" filter="fade">
                                      <p:cBhvr>
                                        <p:cTn id="50" dur="500"/>
                                        <p:tgtEl>
                                          <p:spTgt spid="121">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par>
                                <p:cTn id="75" presetID="10" presetClass="entr" presetSubtype="0" fill="hold" nodeType="withEffect">
                                  <p:stCondLst>
                                    <p:cond delay="0"/>
                                  </p:stCondLst>
                                  <p:childTnLst>
                                    <p:set>
                                      <p:cBhvr>
                                        <p:cTn id="76" dur="1" fill="hold">
                                          <p:stCondLst>
                                            <p:cond delay="0"/>
                                          </p:stCondLst>
                                        </p:cTn>
                                        <p:tgtEl>
                                          <p:spTgt spid="118">
                                            <p:txEl>
                                              <p:pRg st="0" end="0"/>
                                            </p:txEl>
                                          </p:spTgt>
                                        </p:tgtEl>
                                        <p:attrNameLst>
                                          <p:attrName>style.visibility</p:attrName>
                                        </p:attrNameLst>
                                      </p:cBhvr>
                                      <p:to>
                                        <p:strVal val="visible"/>
                                      </p:to>
                                    </p:set>
                                    <p:animEffect transition="in" filter="fade">
                                      <p:cBhvr>
                                        <p:cTn id="77" dur="500"/>
                                        <p:tgtEl>
                                          <p:spTgt spid="1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2" grpId="0" animBg="1"/>
      <p:bldP spid="97" grpId="0"/>
      <p:bldP spid="75" grpId="0" animBg="1"/>
      <p:bldP spid="59" grpId="0" animBg="1"/>
      <p:bldP spid="74" grpId="0" animBg="1"/>
      <p:bldP spid="76" grpId="0" animBg="1"/>
      <p:bldP spid="1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D2C8-422F-407E-B3BA-95B2EA9C172B}"/>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FC6697F2-32CA-4418-BF35-0D00F804911B}"/>
              </a:ext>
            </a:extLst>
          </p:cNvPr>
          <p:cNvSpPr>
            <a:spLocks noGrp="1"/>
          </p:cNvSpPr>
          <p:nvPr>
            <p:ph idx="1"/>
          </p:nvPr>
        </p:nvSpPr>
        <p:spPr/>
        <p:txBody>
          <a:bodyPr/>
          <a:lstStyle/>
          <a:p>
            <a:r>
              <a:rPr lang="en-IN" dirty="0">
                <a:solidFill>
                  <a:schemeClr val="bg1">
                    <a:lumMod val="75000"/>
                  </a:schemeClr>
                </a:solidFill>
              </a:rPr>
              <a:t>Introduction</a:t>
            </a:r>
          </a:p>
          <a:p>
            <a:r>
              <a:rPr lang="en-IN" dirty="0">
                <a:solidFill>
                  <a:schemeClr val="bg1">
                    <a:lumMod val="75000"/>
                  </a:schemeClr>
                </a:solidFill>
              </a:rPr>
              <a:t>Motivation</a:t>
            </a:r>
          </a:p>
          <a:p>
            <a:r>
              <a:rPr lang="en-IN" dirty="0">
                <a:solidFill>
                  <a:schemeClr val="bg1">
                    <a:lumMod val="75000"/>
                  </a:schemeClr>
                </a:solidFill>
              </a:rPr>
              <a:t>Original 3-stage Structure</a:t>
            </a:r>
          </a:p>
          <a:p>
            <a:r>
              <a:rPr lang="en-IN" dirty="0"/>
              <a:t>Sub-pixel based Structure</a:t>
            </a:r>
          </a:p>
          <a:p>
            <a:r>
              <a:rPr lang="en-IN" dirty="0">
                <a:solidFill>
                  <a:schemeClr val="bg1">
                    <a:lumMod val="75000"/>
                  </a:schemeClr>
                </a:solidFill>
              </a:rPr>
              <a:t>Experiments</a:t>
            </a:r>
          </a:p>
          <a:p>
            <a:pPr lvl="1"/>
            <a:r>
              <a:rPr lang="en-IN" dirty="0">
                <a:solidFill>
                  <a:schemeClr val="bg1">
                    <a:lumMod val="75000"/>
                  </a:schemeClr>
                </a:solidFill>
              </a:rPr>
              <a:t>Experiments on Network Model</a:t>
            </a:r>
          </a:p>
          <a:p>
            <a:pPr lvl="1"/>
            <a:r>
              <a:rPr lang="en-IN" dirty="0">
                <a:solidFill>
                  <a:schemeClr val="bg1">
                    <a:lumMod val="75000"/>
                  </a:schemeClr>
                </a:solidFill>
              </a:rPr>
              <a:t>Experiments on Datasets</a:t>
            </a:r>
          </a:p>
          <a:p>
            <a:pPr lvl="1"/>
            <a:r>
              <a:rPr lang="en-IN" dirty="0">
                <a:solidFill>
                  <a:schemeClr val="bg1">
                    <a:lumMod val="75000"/>
                  </a:schemeClr>
                </a:solidFill>
              </a:rPr>
              <a:t>Self-ensemble Algorithm</a:t>
            </a:r>
          </a:p>
          <a:p>
            <a:r>
              <a:rPr lang="en-IN" dirty="0"/>
              <a:t>Comparison of Models</a:t>
            </a:r>
            <a:endParaRPr lang="en-IN" dirty="0">
              <a:solidFill>
                <a:schemeClr val="bg1">
                  <a:lumMod val="75000"/>
                </a:schemeClr>
              </a:solidFill>
            </a:endParaRPr>
          </a:p>
          <a:p>
            <a:r>
              <a:rPr lang="en-IN" dirty="0">
                <a:solidFill>
                  <a:schemeClr val="bg1">
                    <a:lumMod val="75000"/>
                  </a:schemeClr>
                </a:solidFill>
              </a:rPr>
              <a:t>Conclusions &amp; Future plans</a:t>
            </a:r>
          </a:p>
          <a:p>
            <a:pPr lvl="1"/>
            <a:endParaRPr lang="en-IN" dirty="0"/>
          </a:p>
        </p:txBody>
      </p:sp>
      <p:sp>
        <p:nvSpPr>
          <p:cNvPr id="4" name="Slide Number Placeholder 3">
            <a:extLst>
              <a:ext uri="{FF2B5EF4-FFF2-40B4-BE49-F238E27FC236}">
                <a16:creationId xmlns:a16="http://schemas.microsoft.com/office/drawing/2014/main" id="{B843E0C2-612A-47D6-A3E2-F57984535840}"/>
              </a:ext>
            </a:extLst>
          </p:cNvPr>
          <p:cNvSpPr>
            <a:spLocks noGrp="1"/>
          </p:cNvSpPr>
          <p:nvPr>
            <p:ph type="sldNum" sz="quarter" idx="12"/>
          </p:nvPr>
        </p:nvSpPr>
        <p:spPr/>
        <p:txBody>
          <a:bodyPr/>
          <a:lstStyle/>
          <a:p>
            <a:fld id="{17CC94CD-1FE7-0C44-80F4-2964C2C99554}" type="slidenum">
              <a:rPr lang="en-US" noProof="0" smtClean="0"/>
              <a:pPr/>
              <a:t>15</a:t>
            </a:fld>
            <a:endParaRPr lang="en-US" noProof="0"/>
          </a:p>
        </p:txBody>
      </p:sp>
      <p:sp>
        <p:nvSpPr>
          <p:cNvPr id="7" name="Footer Placeholder 5">
            <a:extLst>
              <a:ext uri="{FF2B5EF4-FFF2-40B4-BE49-F238E27FC236}">
                <a16:creationId xmlns:a16="http://schemas.microsoft.com/office/drawing/2014/main" id="{DD949991-9447-4B70-8C13-8BEB8D97476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563007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2D3A4B-A4B0-4993-A22E-9F23A2B46EBE}"/>
              </a:ext>
            </a:extLst>
          </p:cNvPr>
          <p:cNvPicPr>
            <a:picLocks noChangeAspect="1"/>
          </p:cNvPicPr>
          <p:nvPr/>
        </p:nvPicPr>
        <p:blipFill>
          <a:blip r:embed="rId2"/>
          <a:stretch>
            <a:fillRect/>
          </a:stretch>
        </p:blipFill>
        <p:spPr>
          <a:xfrm>
            <a:off x="286805" y="1152483"/>
            <a:ext cx="3816843" cy="4553033"/>
          </a:xfrm>
          <a:prstGeom prst="rect">
            <a:avLst/>
          </a:prstGeom>
        </p:spPr>
      </p:pic>
      <p:sp>
        <p:nvSpPr>
          <p:cNvPr id="5" name="TextBox 4">
            <a:extLst>
              <a:ext uri="{FF2B5EF4-FFF2-40B4-BE49-F238E27FC236}">
                <a16:creationId xmlns:a16="http://schemas.microsoft.com/office/drawing/2014/main" id="{6FE762B7-C3DE-4512-9265-5E0273080BFE}"/>
              </a:ext>
            </a:extLst>
          </p:cNvPr>
          <p:cNvSpPr txBox="1"/>
          <p:nvPr/>
        </p:nvSpPr>
        <p:spPr>
          <a:xfrm>
            <a:off x="155111" y="752375"/>
            <a:ext cx="4188289" cy="400110"/>
          </a:xfrm>
          <a:prstGeom prst="rect">
            <a:avLst/>
          </a:prstGeom>
          <a:noFill/>
        </p:spPr>
        <p:txBody>
          <a:bodyPr wrap="square" rtlCol="0">
            <a:spAutoFit/>
          </a:bodyPr>
          <a:lstStyle/>
          <a:p>
            <a:pPr algn="l"/>
            <a:r>
              <a:rPr lang="en-IN" b="1" dirty="0"/>
              <a:t>Sub-pixel based structure</a:t>
            </a:r>
          </a:p>
        </p:txBody>
      </p:sp>
      <p:sp>
        <p:nvSpPr>
          <p:cNvPr id="2" name="Slide Number Placeholder 1">
            <a:extLst>
              <a:ext uri="{FF2B5EF4-FFF2-40B4-BE49-F238E27FC236}">
                <a16:creationId xmlns:a16="http://schemas.microsoft.com/office/drawing/2014/main" id="{CF9B2442-44D6-4A5B-A42E-6D26AC9BE50B}"/>
              </a:ext>
            </a:extLst>
          </p:cNvPr>
          <p:cNvSpPr>
            <a:spLocks noGrp="1"/>
          </p:cNvSpPr>
          <p:nvPr>
            <p:ph type="sldNum" sz="quarter" idx="12"/>
          </p:nvPr>
        </p:nvSpPr>
        <p:spPr/>
        <p:txBody>
          <a:bodyPr/>
          <a:lstStyle/>
          <a:p>
            <a:fld id="{17CC94CD-1FE7-0C44-80F4-2964C2C99554}" type="slidenum">
              <a:rPr lang="en-US" noProof="0" smtClean="0"/>
              <a:pPr/>
              <a:t>16</a:t>
            </a:fld>
            <a:endParaRPr lang="en-US" noProof="0"/>
          </a:p>
        </p:txBody>
      </p:sp>
      <p:sp>
        <p:nvSpPr>
          <p:cNvPr id="7" name="Footer Placeholder 5">
            <a:extLst>
              <a:ext uri="{FF2B5EF4-FFF2-40B4-BE49-F238E27FC236}">
                <a16:creationId xmlns:a16="http://schemas.microsoft.com/office/drawing/2014/main" id="{594DAD80-EB98-401D-B10E-9E22B978EC0D}"/>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854954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4B9A3F-5AA5-42E7-AC52-9AB775A8DAEB}"/>
              </a:ext>
            </a:extLst>
          </p:cNvPr>
          <p:cNvPicPr>
            <a:picLocks noChangeAspect="1"/>
          </p:cNvPicPr>
          <p:nvPr/>
        </p:nvPicPr>
        <p:blipFill>
          <a:blip r:embed="rId2"/>
          <a:stretch>
            <a:fillRect/>
          </a:stretch>
        </p:blipFill>
        <p:spPr>
          <a:xfrm>
            <a:off x="215268" y="1152483"/>
            <a:ext cx="5694878" cy="4701907"/>
          </a:xfrm>
          <a:prstGeom prst="rect">
            <a:avLst/>
          </a:prstGeom>
        </p:spPr>
      </p:pic>
      <p:sp>
        <p:nvSpPr>
          <p:cNvPr id="2" name="Slide Number Placeholder 1">
            <a:extLst>
              <a:ext uri="{FF2B5EF4-FFF2-40B4-BE49-F238E27FC236}">
                <a16:creationId xmlns:a16="http://schemas.microsoft.com/office/drawing/2014/main" id="{F18597CF-F28D-4B06-A3F2-03D0BC841ED0}"/>
              </a:ext>
            </a:extLst>
          </p:cNvPr>
          <p:cNvSpPr>
            <a:spLocks noGrp="1"/>
          </p:cNvSpPr>
          <p:nvPr>
            <p:ph type="sldNum" sz="quarter" idx="12"/>
          </p:nvPr>
        </p:nvSpPr>
        <p:spPr/>
        <p:txBody>
          <a:bodyPr/>
          <a:lstStyle/>
          <a:p>
            <a:fld id="{17CC94CD-1FE7-0C44-80F4-2964C2C99554}" type="slidenum">
              <a:rPr lang="en-US" noProof="0" smtClean="0"/>
              <a:pPr/>
              <a:t>17</a:t>
            </a:fld>
            <a:endParaRPr lang="en-US" noProof="0"/>
          </a:p>
        </p:txBody>
      </p:sp>
      <p:sp>
        <p:nvSpPr>
          <p:cNvPr id="7" name="Footer Placeholder 5">
            <a:extLst>
              <a:ext uri="{FF2B5EF4-FFF2-40B4-BE49-F238E27FC236}">
                <a16:creationId xmlns:a16="http://schemas.microsoft.com/office/drawing/2014/main" id="{11D44E67-BEB6-405F-8697-6306303E01E5}"/>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11" name="TextBox 10">
            <a:extLst>
              <a:ext uri="{FF2B5EF4-FFF2-40B4-BE49-F238E27FC236}">
                <a16:creationId xmlns:a16="http://schemas.microsoft.com/office/drawing/2014/main" id="{6D08C108-FCA3-4395-8A24-977377B7F76B}"/>
              </a:ext>
            </a:extLst>
          </p:cNvPr>
          <p:cNvSpPr txBox="1"/>
          <p:nvPr/>
        </p:nvSpPr>
        <p:spPr>
          <a:xfrm>
            <a:off x="155111" y="752375"/>
            <a:ext cx="4188289" cy="400110"/>
          </a:xfrm>
          <a:prstGeom prst="rect">
            <a:avLst/>
          </a:prstGeom>
          <a:noFill/>
        </p:spPr>
        <p:txBody>
          <a:bodyPr wrap="square" rtlCol="0">
            <a:spAutoFit/>
          </a:bodyPr>
          <a:lstStyle/>
          <a:p>
            <a:pPr algn="l"/>
            <a:r>
              <a:rPr lang="en-IN" b="1" dirty="0"/>
              <a:t>Sub-pixel based structure</a:t>
            </a:r>
          </a:p>
        </p:txBody>
      </p:sp>
    </p:spTree>
    <p:extLst>
      <p:ext uri="{BB962C8B-B14F-4D97-AF65-F5344CB8AC3E}">
        <p14:creationId xmlns:p14="http://schemas.microsoft.com/office/powerpoint/2010/main" val="401848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2A892D-6EE2-4AF4-929C-223129FA6B00}"/>
              </a:ext>
            </a:extLst>
          </p:cNvPr>
          <p:cNvPicPr>
            <a:picLocks noChangeAspect="1"/>
          </p:cNvPicPr>
          <p:nvPr/>
        </p:nvPicPr>
        <p:blipFill>
          <a:blip r:embed="rId2"/>
          <a:stretch>
            <a:fillRect/>
          </a:stretch>
        </p:blipFill>
        <p:spPr>
          <a:xfrm>
            <a:off x="215268" y="1152482"/>
            <a:ext cx="8348870" cy="4995651"/>
          </a:xfrm>
          <a:prstGeom prst="rect">
            <a:avLst/>
          </a:prstGeom>
        </p:spPr>
      </p:pic>
      <p:sp>
        <p:nvSpPr>
          <p:cNvPr id="2" name="Slide Number Placeholder 1">
            <a:extLst>
              <a:ext uri="{FF2B5EF4-FFF2-40B4-BE49-F238E27FC236}">
                <a16:creationId xmlns:a16="http://schemas.microsoft.com/office/drawing/2014/main" id="{46B983BA-6F46-442A-BE98-0CC47C341C4B}"/>
              </a:ext>
            </a:extLst>
          </p:cNvPr>
          <p:cNvSpPr>
            <a:spLocks noGrp="1"/>
          </p:cNvSpPr>
          <p:nvPr>
            <p:ph type="sldNum" sz="quarter" idx="12"/>
          </p:nvPr>
        </p:nvSpPr>
        <p:spPr/>
        <p:txBody>
          <a:bodyPr/>
          <a:lstStyle/>
          <a:p>
            <a:fld id="{17CC94CD-1FE7-0C44-80F4-2964C2C99554}" type="slidenum">
              <a:rPr lang="en-US" noProof="0" smtClean="0"/>
              <a:pPr/>
              <a:t>18</a:t>
            </a:fld>
            <a:endParaRPr lang="en-US" noProof="0"/>
          </a:p>
        </p:txBody>
      </p:sp>
      <p:sp>
        <p:nvSpPr>
          <p:cNvPr id="8" name="Footer Placeholder 5">
            <a:extLst>
              <a:ext uri="{FF2B5EF4-FFF2-40B4-BE49-F238E27FC236}">
                <a16:creationId xmlns:a16="http://schemas.microsoft.com/office/drawing/2014/main" id="{6FD7125B-549D-462A-A003-6D0AC7D1AE8B}"/>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12" name="TextBox 11">
            <a:extLst>
              <a:ext uri="{FF2B5EF4-FFF2-40B4-BE49-F238E27FC236}">
                <a16:creationId xmlns:a16="http://schemas.microsoft.com/office/drawing/2014/main" id="{97A3736A-85BA-4FA2-8DEE-7343FCF3F001}"/>
              </a:ext>
            </a:extLst>
          </p:cNvPr>
          <p:cNvSpPr txBox="1"/>
          <p:nvPr/>
        </p:nvSpPr>
        <p:spPr>
          <a:xfrm>
            <a:off x="155111" y="752375"/>
            <a:ext cx="4188289" cy="400110"/>
          </a:xfrm>
          <a:prstGeom prst="rect">
            <a:avLst/>
          </a:prstGeom>
          <a:noFill/>
        </p:spPr>
        <p:txBody>
          <a:bodyPr wrap="square" rtlCol="0">
            <a:spAutoFit/>
          </a:bodyPr>
          <a:lstStyle/>
          <a:p>
            <a:pPr algn="l"/>
            <a:r>
              <a:rPr lang="en-IN" b="1" dirty="0"/>
              <a:t>Sub-pixel based structure</a:t>
            </a:r>
          </a:p>
        </p:txBody>
      </p:sp>
    </p:spTree>
    <p:extLst>
      <p:ext uri="{BB962C8B-B14F-4D97-AF65-F5344CB8AC3E}">
        <p14:creationId xmlns:p14="http://schemas.microsoft.com/office/powerpoint/2010/main" val="1727108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9505FC-38B8-49EB-8E91-1F4D3AA9035B}"/>
              </a:ext>
            </a:extLst>
          </p:cNvPr>
          <p:cNvPicPr>
            <a:picLocks noChangeAspect="1"/>
          </p:cNvPicPr>
          <p:nvPr/>
        </p:nvPicPr>
        <p:blipFill>
          <a:blip r:embed="rId2"/>
          <a:stretch>
            <a:fillRect/>
          </a:stretch>
        </p:blipFill>
        <p:spPr>
          <a:xfrm>
            <a:off x="215268" y="1152484"/>
            <a:ext cx="8399341" cy="4995651"/>
          </a:xfrm>
          <a:prstGeom prst="rect">
            <a:avLst/>
          </a:prstGeom>
        </p:spPr>
      </p:pic>
      <p:sp>
        <p:nvSpPr>
          <p:cNvPr id="2" name="Slide Number Placeholder 1">
            <a:extLst>
              <a:ext uri="{FF2B5EF4-FFF2-40B4-BE49-F238E27FC236}">
                <a16:creationId xmlns:a16="http://schemas.microsoft.com/office/drawing/2014/main" id="{E323D2BC-7D02-4F73-9376-EF0BDED472E5}"/>
              </a:ext>
            </a:extLst>
          </p:cNvPr>
          <p:cNvSpPr>
            <a:spLocks noGrp="1"/>
          </p:cNvSpPr>
          <p:nvPr>
            <p:ph type="sldNum" sz="quarter" idx="12"/>
          </p:nvPr>
        </p:nvSpPr>
        <p:spPr/>
        <p:txBody>
          <a:bodyPr/>
          <a:lstStyle/>
          <a:p>
            <a:fld id="{17CC94CD-1FE7-0C44-80F4-2964C2C99554}" type="slidenum">
              <a:rPr lang="en-US" noProof="0" smtClean="0"/>
              <a:pPr/>
              <a:t>19</a:t>
            </a:fld>
            <a:endParaRPr lang="en-US" noProof="0"/>
          </a:p>
        </p:txBody>
      </p:sp>
      <p:sp>
        <p:nvSpPr>
          <p:cNvPr id="8" name="Footer Placeholder 5">
            <a:extLst>
              <a:ext uri="{FF2B5EF4-FFF2-40B4-BE49-F238E27FC236}">
                <a16:creationId xmlns:a16="http://schemas.microsoft.com/office/drawing/2014/main" id="{58357E13-2C64-42C0-9C1D-155088BEAAD6}"/>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11" name="TextBox 10">
            <a:extLst>
              <a:ext uri="{FF2B5EF4-FFF2-40B4-BE49-F238E27FC236}">
                <a16:creationId xmlns:a16="http://schemas.microsoft.com/office/drawing/2014/main" id="{0D2252A8-5212-4386-B26B-BDF173879676}"/>
              </a:ext>
            </a:extLst>
          </p:cNvPr>
          <p:cNvSpPr txBox="1"/>
          <p:nvPr/>
        </p:nvSpPr>
        <p:spPr>
          <a:xfrm>
            <a:off x="155111" y="752375"/>
            <a:ext cx="4188289" cy="400110"/>
          </a:xfrm>
          <a:prstGeom prst="rect">
            <a:avLst/>
          </a:prstGeom>
          <a:noFill/>
        </p:spPr>
        <p:txBody>
          <a:bodyPr wrap="square" rtlCol="0">
            <a:spAutoFit/>
          </a:bodyPr>
          <a:lstStyle/>
          <a:p>
            <a:pPr algn="l"/>
            <a:r>
              <a:rPr lang="en-IN" b="1" dirty="0"/>
              <a:t>Sub-pixel based structure</a:t>
            </a:r>
          </a:p>
        </p:txBody>
      </p:sp>
    </p:spTree>
    <p:extLst>
      <p:ext uri="{BB962C8B-B14F-4D97-AF65-F5344CB8AC3E}">
        <p14:creationId xmlns:p14="http://schemas.microsoft.com/office/powerpoint/2010/main" val="4169246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D2C8-422F-407E-B3BA-95B2EA9C172B}"/>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FC6697F2-32CA-4418-BF35-0D00F804911B}"/>
              </a:ext>
            </a:extLst>
          </p:cNvPr>
          <p:cNvSpPr>
            <a:spLocks noGrp="1"/>
          </p:cNvSpPr>
          <p:nvPr>
            <p:ph idx="1"/>
          </p:nvPr>
        </p:nvSpPr>
        <p:spPr/>
        <p:txBody>
          <a:bodyPr/>
          <a:lstStyle/>
          <a:p>
            <a:r>
              <a:rPr lang="en-IN" dirty="0"/>
              <a:t>Introduction</a:t>
            </a:r>
          </a:p>
          <a:p>
            <a:r>
              <a:rPr lang="en-IN" dirty="0">
                <a:solidFill>
                  <a:schemeClr val="bg1">
                    <a:lumMod val="75000"/>
                  </a:schemeClr>
                </a:solidFill>
              </a:rPr>
              <a:t>Motivation</a:t>
            </a:r>
          </a:p>
          <a:p>
            <a:r>
              <a:rPr lang="en-IN" dirty="0">
                <a:solidFill>
                  <a:schemeClr val="bg1">
                    <a:lumMod val="75000"/>
                  </a:schemeClr>
                </a:solidFill>
              </a:rPr>
              <a:t>Original 3-stage Structure</a:t>
            </a:r>
          </a:p>
          <a:p>
            <a:r>
              <a:rPr lang="en-IN" dirty="0">
                <a:solidFill>
                  <a:schemeClr val="bg1">
                    <a:lumMod val="75000"/>
                  </a:schemeClr>
                </a:solidFill>
              </a:rPr>
              <a:t>Sub-pixel based Structure</a:t>
            </a:r>
          </a:p>
          <a:p>
            <a:r>
              <a:rPr lang="en-IN" dirty="0">
                <a:solidFill>
                  <a:schemeClr val="bg1">
                    <a:lumMod val="75000"/>
                  </a:schemeClr>
                </a:solidFill>
              </a:rPr>
              <a:t>Experiments</a:t>
            </a:r>
          </a:p>
          <a:p>
            <a:pPr lvl="1"/>
            <a:r>
              <a:rPr lang="en-IN" dirty="0">
                <a:solidFill>
                  <a:schemeClr val="bg1">
                    <a:lumMod val="75000"/>
                  </a:schemeClr>
                </a:solidFill>
              </a:rPr>
              <a:t>Experiments on Network Model</a:t>
            </a:r>
          </a:p>
          <a:p>
            <a:pPr lvl="1"/>
            <a:r>
              <a:rPr lang="en-IN" dirty="0">
                <a:solidFill>
                  <a:schemeClr val="bg1">
                    <a:lumMod val="75000"/>
                  </a:schemeClr>
                </a:solidFill>
              </a:rPr>
              <a:t>Experiments on Datasets</a:t>
            </a:r>
          </a:p>
          <a:p>
            <a:pPr lvl="1"/>
            <a:r>
              <a:rPr lang="en-IN" dirty="0">
                <a:solidFill>
                  <a:schemeClr val="bg1">
                    <a:lumMod val="75000"/>
                  </a:schemeClr>
                </a:solidFill>
              </a:rPr>
              <a:t>Self-ensemble Algorithm</a:t>
            </a:r>
          </a:p>
          <a:p>
            <a:r>
              <a:rPr lang="en-IN" dirty="0">
                <a:solidFill>
                  <a:schemeClr val="bg1">
                    <a:lumMod val="75000"/>
                  </a:schemeClr>
                </a:solidFill>
              </a:rPr>
              <a:t>Comparison of Models</a:t>
            </a:r>
          </a:p>
          <a:p>
            <a:r>
              <a:rPr lang="en-IN" dirty="0">
                <a:solidFill>
                  <a:schemeClr val="bg1">
                    <a:lumMod val="75000"/>
                  </a:schemeClr>
                </a:solidFill>
              </a:rPr>
              <a:t>Conclusions &amp; Future plans</a:t>
            </a:r>
          </a:p>
          <a:p>
            <a:pPr lvl="1"/>
            <a:endParaRPr lang="en-IN" dirty="0"/>
          </a:p>
        </p:txBody>
      </p:sp>
      <p:sp>
        <p:nvSpPr>
          <p:cNvPr id="4" name="Slide Number Placeholder 3">
            <a:extLst>
              <a:ext uri="{FF2B5EF4-FFF2-40B4-BE49-F238E27FC236}">
                <a16:creationId xmlns:a16="http://schemas.microsoft.com/office/drawing/2014/main" id="{B843E0C2-612A-47D6-A3E2-F57984535840}"/>
              </a:ext>
            </a:extLst>
          </p:cNvPr>
          <p:cNvSpPr>
            <a:spLocks noGrp="1"/>
          </p:cNvSpPr>
          <p:nvPr>
            <p:ph type="sldNum" sz="quarter" idx="12"/>
          </p:nvPr>
        </p:nvSpPr>
        <p:spPr/>
        <p:txBody>
          <a:bodyPr/>
          <a:lstStyle/>
          <a:p>
            <a:fld id="{17CC94CD-1FE7-0C44-80F4-2964C2C99554}" type="slidenum">
              <a:rPr lang="en-US" noProof="0" smtClean="0"/>
              <a:pPr/>
              <a:t>2</a:t>
            </a:fld>
            <a:endParaRPr lang="en-US" noProof="0"/>
          </a:p>
        </p:txBody>
      </p:sp>
      <p:sp>
        <p:nvSpPr>
          <p:cNvPr id="7" name="Footer Placeholder 5">
            <a:extLst>
              <a:ext uri="{FF2B5EF4-FFF2-40B4-BE49-F238E27FC236}">
                <a16:creationId xmlns:a16="http://schemas.microsoft.com/office/drawing/2014/main" id="{DD949991-9447-4B70-8C13-8BEB8D97476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4283443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D0BD9956-B3F9-4E2B-9EBC-BDCA8B822E0E}"/>
              </a:ext>
            </a:extLst>
          </p:cNvPr>
          <p:cNvGrpSpPr/>
          <p:nvPr/>
        </p:nvGrpSpPr>
        <p:grpSpPr>
          <a:xfrm>
            <a:off x="506133" y="2674022"/>
            <a:ext cx="620258" cy="1841275"/>
            <a:chOff x="208873" y="2570850"/>
            <a:chExt cx="826453" cy="1841275"/>
          </a:xfrm>
        </p:grpSpPr>
        <p:sp>
          <p:nvSpPr>
            <p:cNvPr id="5" name="TextBox 4">
              <a:extLst>
                <a:ext uri="{FF2B5EF4-FFF2-40B4-BE49-F238E27FC236}">
                  <a16:creationId xmlns:a16="http://schemas.microsoft.com/office/drawing/2014/main" id="{BE09DFD8-6645-4E5B-8B11-CDBA32AAB146}"/>
                </a:ext>
              </a:extLst>
            </p:cNvPr>
            <p:cNvSpPr txBox="1"/>
            <p:nvPr/>
          </p:nvSpPr>
          <p:spPr>
            <a:xfrm rot="16200000">
              <a:off x="-298538" y="3078261"/>
              <a:ext cx="1841275" cy="826453"/>
            </a:xfrm>
            <a:prstGeom prst="rect">
              <a:avLst/>
            </a:prstGeom>
            <a:solidFill>
              <a:srgbClr val="FFFF00"/>
            </a:solidFill>
            <a:ln>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7FC9157F-9B79-4036-A478-62E676797B46}"/>
                </a:ext>
              </a:extLst>
            </p:cNvPr>
            <p:cNvSpPr txBox="1"/>
            <p:nvPr/>
          </p:nvSpPr>
          <p:spPr>
            <a:xfrm>
              <a:off x="459673" y="2691268"/>
              <a:ext cx="324852" cy="1600438"/>
            </a:xfrm>
            <a:prstGeom prst="rect">
              <a:avLst/>
            </a:prstGeom>
            <a:noFill/>
          </p:spPr>
          <p:txBody>
            <a:bodyPr wrap="square" rtlCol="0">
              <a:spAutoFit/>
            </a:bodyPr>
            <a:lstStyle/>
            <a:p>
              <a:pPr algn="ctr"/>
              <a:r>
                <a:rPr lang="en-IN" sz="1400" b="1" dirty="0"/>
                <a:t>N</a:t>
              </a:r>
            </a:p>
            <a:p>
              <a:pPr algn="ctr"/>
              <a:r>
                <a:rPr lang="en-IN" sz="1400" b="1" dirty="0"/>
                <a:t>E</a:t>
              </a:r>
            </a:p>
            <a:p>
              <a:pPr algn="ctr"/>
              <a:r>
                <a:rPr lang="en-IN" sz="1400" b="1" dirty="0"/>
                <a:t>T</a:t>
              </a:r>
            </a:p>
            <a:p>
              <a:pPr algn="ctr"/>
              <a:r>
                <a:rPr lang="en-IN" sz="1400" b="1" dirty="0"/>
                <a:t>W</a:t>
              </a:r>
            </a:p>
            <a:p>
              <a:pPr algn="ctr"/>
              <a:r>
                <a:rPr lang="en-IN" sz="1400" b="1" dirty="0"/>
                <a:t>O</a:t>
              </a:r>
            </a:p>
            <a:p>
              <a:pPr algn="ctr"/>
              <a:r>
                <a:rPr lang="en-IN" sz="1400" b="1" dirty="0"/>
                <a:t>R</a:t>
              </a:r>
            </a:p>
            <a:p>
              <a:pPr algn="ctr"/>
              <a:r>
                <a:rPr lang="en-IN" sz="1400" b="1" dirty="0"/>
                <a:t>K</a:t>
              </a:r>
            </a:p>
          </p:txBody>
        </p:sp>
      </p:grpSp>
      <p:sp>
        <p:nvSpPr>
          <p:cNvPr id="79" name="TextBox 78">
            <a:extLst>
              <a:ext uri="{FF2B5EF4-FFF2-40B4-BE49-F238E27FC236}">
                <a16:creationId xmlns:a16="http://schemas.microsoft.com/office/drawing/2014/main" id="{B755345E-32B6-40C5-9CEF-FD8862248F5B}"/>
              </a:ext>
            </a:extLst>
          </p:cNvPr>
          <p:cNvSpPr txBox="1"/>
          <p:nvPr/>
        </p:nvSpPr>
        <p:spPr>
          <a:xfrm>
            <a:off x="232246" y="1945002"/>
            <a:ext cx="1015613" cy="400110"/>
          </a:xfrm>
          <a:prstGeom prst="rect">
            <a:avLst/>
          </a:prstGeom>
          <a:noFill/>
        </p:spPr>
        <p:txBody>
          <a:bodyPr wrap="square" rtlCol="0">
            <a:spAutoFit/>
          </a:bodyPr>
          <a:lstStyle/>
          <a:p>
            <a:r>
              <a:rPr lang="en-IN" dirty="0"/>
              <a:t>Input</a:t>
            </a:r>
          </a:p>
        </p:txBody>
      </p:sp>
      <p:sp>
        <p:nvSpPr>
          <p:cNvPr id="92" name="Flowchart: Or 91">
            <a:extLst>
              <a:ext uri="{FF2B5EF4-FFF2-40B4-BE49-F238E27FC236}">
                <a16:creationId xmlns:a16="http://schemas.microsoft.com/office/drawing/2014/main" id="{26F2CD62-3C34-4684-9E5F-1C9368DC14EC}"/>
              </a:ext>
            </a:extLst>
          </p:cNvPr>
          <p:cNvSpPr/>
          <p:nvPr/>
        </p:nvSpPr>
        <p:spPr bwMode="auto">
          <a:xfrm>
            <a:off x="683854" y="4837396"/>
            <a:ext cx="203549" cy="163933"/>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96" name="Straight Arrow Connector 95">
            <a:extLst>
              <a:ext uri="{FF2B5EF4-FFF2-40B4-BE49-F238E27FC236}">
                <a16:creationId xmlns:a16="http://schemas.microsoft.com/office/drawing/2014/main" id="{4C567D69-813A-4101-964A-2ED6C77D688B}"/>
              </a:ext>
            </a:extLst>
          </p:cNvPr>
          <p:cNvCxnSpPr>
            <a:cxnSpLocks/>
          </p:cNvCxnSpPr>
          <p:nvPr/>
        </p:nvCxnSpPr>
        <p:spPr bwMode="auto">
          <a:xfrm flipH="1">
            <a:off x="796376" y="4522500"/>
            <a:ext cx="1526" cy="66586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97" name="TextBox 96">
            <a:extLst>
              <a:ext uri="{FF2B5EF4-FFF2-40B4-BE49-F238E27FC236}">
                <a16:creationId xmlns:a16="http://schemas.microsoft.com/office/drawing/2014/main" id="{75CE3C50-C62E-4812-A0BA-793928DC0A3B}"/>
              </a:ext>
            </a:extLst>
          </p:cNvPr>
          <p:cNvSpPr txBox="1"/>
          <p:nvPr/>
        </p:nvSpPr>
        <p:spPr>
          <a:xfrm>
            <a:off x="302812" y="5159568"/>
            <a:ext cx="965631" cy="362094"/>
          </a:xfrm>
          <a:prstGeom prst="rect">
            <a:avLst/>
          </a:prstGeom>
          <a:noFill/>
        </p:spPr>
        <p:txBody>
          <a:bodyPr wrap="square" rtlCol="0">
            <a:spAutoFit/>
          </a:bodyPr>
          <a:lstStyle/>
          <a:p>
            <a:r>
              <a:rPr lang="en-IN" dirty="0"/>
              <a:t>Output</a:t>
            </a:r>
          </a:p>
        </p:txBody>
      </p:sp>
      <p:grpSp>
        <p:nvGrpSpPr>
          <p:cNvPr id="58" name="Group 57">
            <a:extLst>
              <a:ext uri="{FF2B5EF4-FFF2-40B4-BE49-F238E27FC236}">
                <a16:creationId xmlns:a16="http://schemas.microsoft.com/office/drawing/2014/main" id="{D05C6BDC-E25B-4824-98F6-B71061CA0EAE}"/>
              </a:ext>
            </a:extLst>
          </p:cNvPr>
          <p:cNvGrpSpPr/>
          <p:nvPr/>
        </p:nvGrpSpPr>
        <p:grpSpPr>
          <a:xfrm>
            <a:off x="5501410" y="1514218"/>
            <a:ext cx="2831432" cy="919030"/>
            <a:chOff x="5362067" y="1227221"/>
            <a:chExt cx="3396922" cy="928804"/>
          </a:xfrm>
        </p:grpSpPr>
        <p:sp>
          <p:nvSpPr>
            <p:cNvPr id="57" name="Rectangle 56">
              <a:extLst>
                <a:ext uri="{FF2B5EF4-FFF2-40B4-BE49-F238E27FC236}">
                  <a16:creationId xmlns:a16="http://schemas.microsoft.com/office/drawing/2014/main" id="{6CE2DEBA-8B35-4A53-858C-6AD2F0FEF2B0}"/>
                </a:ext>
              </a:extLst>
            </p:cNvPr>
            <p:cNvSpPr/>
            <p:nvPr/>
          </p:nvSpPr>
          <p:spPr bwMode="auto">
            <a:xfrm>
              <a:off x="5362067" y="1227221"/>
              <a:ext cx="3396922" cy="928804"/>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13" name="Rectangle 12">
              <a:extLst>
                <a:ext uri="{FF2B5EF4-FFF2-40B4-BE49-F238E27FC236}">
                  <a16:creationId xmlns:a16="http://schemas.microsoft.com/office/drawing/2014/main" id="{82826CD8-A552-4ACC-B1B7-7EF99801B2B7}"/>
                </a:ext>
              </a:extLst>
            </p:cNvPr>
            <p:cNvSpPr/>
            <p:nvPr/>
          </p:nvSpPr>
          <p:spPr bwMode="auto">
            <a:xfrm>
              <a:off x="5470352" y="1334126"/>
              <a:ext cx="1483902" cy="68454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kumimoji="0" lang="en-IN" sz="1400" b="1" i="0" u="none" strike="noStrike" cap="none" normalizeH="0" baseline="0" dirty="0">
                  <a:ln>
                    <a:noFill/>
                  </a:ln>
                  <a:solidFill>
                    <a:schemeClr val="bg1"/>
                  </a:solidFill>
                  <a:effectLst/>
                  <a:latin typeface="Arial" pitchFamily="34" charset="0"/>
                </a:rPr>
                <a:t>128 3x3</a:t>
              </a:r>
            </a:p>
            <a:p>
              <a:pPr algn="ctr"/>
              <a:r>
                <a:rPr kumimoji="0" lang="en-IN" sz="1400" b="1" i="0" u="none" strike="noStrike" cap="none" normalizeH="0" baseline="0" dirty="0">
                  <a:ln>
                    <a:noFill/>
                  </a:ln>
                  <a:solidFill>
                    <a:schemeClr val="bg1"/>
                  </a:solidFill>
                  <a:effectLst/>
                  <a:latin typeface="Arial" pitchFamily="34" charset="0"/>
                </a:rPr>
                <a:t>filters</a:t>
              </a:r>
            </a:p>
          </p:txBody>
        </p:sp>
        <p:sp>
          <p:nvSpPr>
            <p:cNvPr id="15" name="Rectangle 14">
              <a:extLst>
                <a:ext uri="{FF2B5EF4-FFF2-40B4-BE49-F238E27FC236}">
                  <a16:creationId xmlns:a16="http://schemas.microsoft.com/office/drawing/2014/main" id="{7FBF02E5-C28E-4722-A4E0-E18978F6C84C}"/>
                </a:ext>
              </a:extLst>
            </p:cNvPr>
            <p:cNvSpPr/>
            <p:nvPr/>
          </p:nvSpPr>
          <p:spPr bwMode="auto">
            <a:xfrm>
              <a:off x="7319203" y="1404599"/>
              <a:ext cx="1331503" cy="588625"/>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20" name="Straight Arrow Connector 19">
              <a:extLst>
                <a:ext uri="{FF2B5EF4-FFF2-40B4-BE49-F238E27FC236}">
                  <a16:creationId xmlns:a16="http://schemas.microsoft.com/office/drawing/2014/main" id="{7BFF7EBA-ECF9-4631-B4E9-6CA25D455A52}"/>
                </a:ext>
              </a:extLst>
            </p:cNvPr>
            <p:cNvCxnSpPr>
              <a:cxnSpLocks/>
              <a:endCxn id="15" idx="1"/>
            </p:cNvCxnSpPr>
            <p:nvPr/>
          </p:nvCxnSpPr>
          <p:spPr bwMode="auto">
            <a:xfrm flipV="1">
              <a:off x="6954254" y="1698912"/>
              <a:ext cx="364949" cy="33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4" name="Group 43">
            <a:extLst>
              <a:ext uri="{FF2B5EF4-FFF2-40B4-BE49-F238E27FC236}">
                <a16:creationId xmlns:a16="http://schemas.microsoft.com/office/drawing/2014/main" id="{AD1444C6-1BD6-4939-A7DA-C6D6F2D66F5B}"/>
              </a:ext>
            </a:extLst>
          </p:cNvPr>
          <p:cNvGrpSpPr/>
          <p:nvPr/>
        </p:nvGrpSpPr>
        <p:grpSpPr>
          <a:xfrm>
            <a:off x="5527661" y="2516962"/>
            <a:ext cx="2830710" cy="2266103"/>
            <a:chOff x="6212303" y="2201779"/>
            <a:chExt cx="2245897" cy="2597301"/>
          </a:xfrm>
        </p:grpSpPr>
        <p:sp>
          <p:nvSpPr>
            <p:cNvPr id="43" name="Rectangle 42">
              <a:extLst>
                <a:ext uri="{FF2B5EF4-FFF2-40B4-BE49-F238E27FC236}">
                  <a16:creationId xmlns:a16="http://schemas.microsoft.com/office/drawing/2014/main" id="{99861CCA-DB3F-4068-B28F-8E5C2F291A05}"/>
                </a:ext>
              </a:extLst>
            </p:cNvPr>
            <p:cNvSpPr/>
            <p:nvPr/>
          </p:nvSpPr>
          <p:spPr bwMode="auto">
            <a:xfrm>
              <a:off x="6212303" y="2201779"/>
              <a:ext cx="2245897" cy="2597301"/>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grpSp>
          <p:nvGrpSpPr>
            <p:cNvPr id="42" name="Group 41">
              <a:extLst>
                <a:ext uri="{FF2B5EF4-FFF2-40B4-BE49-F238E27FC236}">
                  <a16:creationId xmlns:a16="http://schemas.microsoft.com/office/drawing/2014/main" id="{CFE4F31A-0A51-4D62-B072-B86D8C4FA8D1}"/>
                </a:ext>
              </a:extLst>
            </p:cNvPr>
            <p:cNvGrpSpPr/>
            <p:nvPr/>
          </p:nvGrpSpPr>
          <p:grpSpPr>
            <a:xfrm>
              <a:off x="6481955" y="2467464"/>
              <a:ext cx="1712255" cy="1906669"/>
              <a:chOff x="5375055" y="2440660"/>
              <a:chExt cx="1712255" cy="1906669"/>
            </a:xfrm>
          </p:grpSpPr>
          <p:sp>
            <p:nvSpPr>
              <p:cNvPr id="35" name="Rectangle 34">
                <a:extLst>
                  <a:ext uri="{FF2B5EF4-FFF2-40B4-BE49-F238E27FC236}">
                    <a16:creationId xmlns:a16="http://schemas.microsoft.com/office/drawing/2014/main" id="{06C18D89-5153-4B97-97CF-E2743B1497B0}"/>
                  </a:ext>
                </a:extLst>
              </p:cNvPr>
              <p:cNvSpPr/>
              <p:nvPr/>
            </p:nvSpPr>
            <p:spPr bwMode="auto">
              <a:xfrm>
                <a:off x="5380718" y="2440660"/>
                <a:ext cx="1706592" cy="54972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kumimoji="0" lang="en-IN" sz="1400" b="1" i="0" u="none" strike="noStrike" cap="none" normalizeH="0" baseline="0" dirty="0">
                    <a:ln>
                      <a:noFill/>
                    </a:ln>
                    <a:solidFill>
                      <a:schemeClr val="bg1"/>
                    </a:solidFill>
                    <a:effectLst/>
                    <a:latin typeface="Arial" pitchFamily="34" charset="0"/>
                  </a:rPr>
                  <a:t>128 3x3 filters</a:t>
                </a:r>
              </a:p>
            </p:txBody>
          </p:sp>
          <p:sp>
            <p:nvSpPr>
              <p:cNvPr id="36" name="Rectangle 35">
                <a:extLst>
                  <a:ext uri="{FF2B5EF4-FFF2-40B4-BE49-F238E27FC236}">
                    <a16:creationId xmlns:a16="http://schemas.microsoft.com/office/drawing/2014/main" id="{F6CA64D5-4215-401A-B3D9-6450319E9A10}"/>
                  </a:ext>
                </a:extLst>
              </p:cNvPr>
              <p:cNvSpPr/>
              <p:nvPr/>
            </p:nvSpPr>
            <p:spPr bwMode="auto">
              <a:xfrm>
                <a:off x="5375055" y="3273917"/>
                <a:ext cx="1706592" cy="46099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Batch Normalization</a:t>
                </a:r>
              </a:p>
            </p:txBody>
          </p:sp>
          <p:sp>
            <p:nvSpPr>
              <p:cNvPr id="37" name="Rectangle 36">
                <a:extLst>
                  <a:ext uri="{FF2B5EF4-FFF2-40B4-BE49-F238E27FC236}">
                    <a16:creationId xmlns:a16="http://schemas.microsoft.com/office/drawing/2014/main" id="{761AC681-CCA5-456B-AF41-D53534211AC3}"/>
                  </a:ext>
                </a:extLst>
              </p:cNvPr>
              <p:cNvSpPr/>
              <p:nvPr/>
            </p:nvSpPr>
            <p:spPr bwMode="auto">
              <a:xfrm>
                <a:off x="5375055" y="4018441"/>
                <a:ext cx="1706592" cy="32888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39" name="Straight Arrow Connector 38">
                <a:extLst>
                  <a:ext uri="{FF2B5EF4-FFF2-40B4-BE49-F238E27FC236}">
                    <a16:creationId xmlns:a16="http://schemas.microsoft.com/office/drawing/2014/main" id="{065F408D-CA37-4B93-86F8-6DBB9E644F48}"/>
                  </a:ext>
                </a:extLst>
              </p:cNvPr>
              <p:cNvCxnSpPr>
                <a:cxnSpLocks/>
                <a:stCxn id="35" idx="2"/>
                <a:endCxn id="36" idx="0"/>
              </p:cNvCxnSpPr>
              <p:nvPr/>
            </p:nvCxnSpPr>
            <p:spPr bwMode="auto">
              <a:xfrm flipH="1">
                <a:off x="6230092" y="2990384"/>
                <a:ext cx="2182" cy="2835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0F77C358-6395-4810-A52A-8099C8392539}"/>
                  </a:ext>
                </a:extLst>
              </p:cNvPr>
              <p:cNvCxnSpPr>
                <a:cxnSpLocks/>
                <a:stCxn id="36" idx="2"/>
                <a:endCxn id="37" idx="0"/>
              </p:cNvCxnSpPr>
              <p:nvPr/>
            </p:nvCxnSpPr>
            <p:spPr bwMode="auto">
              <a:xfrm>
                <a:off x="6228352" y="3734910"/>
                <a:ext cx="0" cy="2835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sp>
        <p:nvSpPr>
          <p:cNvPr id="75" name="Rectangle 74">
            <a:extLst>
              <a:ext uri="{FF2B5EF4-FFF2-40B4-BE49-F238E27FC236}">
                <a16:creationId xmlns:a16="http://schemas.microsoft.com/office/drawing/2014/main" id="{BC654B07-F72D-47C7-89D5-A8A8B219ECBD}"/>
              </a:ext>
            </a:extLst>
          </p:cNvPr>
          <p:cNvSpPr/>
          <p:nvPr/>
        </p:nvSpPr>
        <p:spPr bwMode="auto">
          <a:xfrm>
            <a:off x="5527661" y="4905017"/>
            <a:ext cx="2830709" cy="73047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output blocks 3x3 filters</a:t>
            </a:r>
          </a:p>
          <a:p>
            <a:pPr algn="ctr"/>
            <a:endParaRPr lang="en-IN" sz="1400" b="1" dirty="0">
              <a:solidFill>
                <a:schemeClr val="bg1"/>
              </a:solidFill>
              <a:latin typeface="Arial" pitchFamily="34" charset="0"/>
            </a:endParaRPr>
          </a:p>
        </p:txBody>
      </p:sp>
      <p:grpSp>
        <p:nvGrpSpPr>
          <p:cNvPr id="73" name="Group 72">
            <a:extLst>
              <a:ext uri="{FF2B5EF4-FFF2-40B4-BE49-F238E27FC236}">
                <a16:creationId xmlns:a16="http://schemas.microsoft.com/office/drawing/2014/main" id="{18EB4EC6-9EF5-4B67-A5ED-9A249C8B551F}"/>
              </a:ext>
            </a:extLst>
          </p:cNvPr>
          <p:cNvGrpSpPr/>
          <p:nvPr/>
        </p:nvGrpSpPr>
        <p:grpSpPr>
          <a:xfrm>
            <a:off x="1800795" y="1536079"/>
            <a:ext cx="3026130" cy="4063370"/>
            <a:chOff x="2021304" y="1227221"/>
            <a:chExt cx="3182765" cy="4584032"/>
          </a:xfrm>
        </p:grpSpPr>
        <p:sp>
          <p:nvSpPr>
            <p:cNvPr id="71" name="Rectangle 70">
              <a:extLst>
                <a:ext uri="{FF2B5EF4-FFF2-40B4-BE49-F238E27FC236}">
                  <a16:creationId xmlns:a16="http://schemas.microsoft.com/office/drawing/2014/main" id="{28E4B8E7-D3F9-489E-9BC3-1928E73B6248}"/>
                </a:ext>
              </a:extLst>
            </p:cNvPr>
            <p:cNvSpPr/>
            <p:nvPr/>
          </p:nvSpPr>
          <p:spPr bwMode="auto">
            <a:xfrm>
              <a:off x="2021304" y="1227221"/>
              <a:ext cx="3182765" cy="45840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65" name="Rectangle 64">
              <a:extLst>
                <a:ext uri="{FF2B5EF4-FFF2-40B4-BE49-F238E27FC236}">
                  <a16:creationId xmlns:a16="http://schemas.microsoft.com/office/drawing/2014/main" id="{B063A9BA-7A76-4759-84E7-0589BFFAD09D}"/>
                </a:ext>
              </a:extLst>
            </p:cNvPr>
            <p:cNvSpPr/>
            <p:nvPr/>
          </p:nvSpPr>
          <p:spPr bwMode="auto">
            <a:xfrm>
              <a:off x="2370221" y="2211318"/>
              <a:ext cx="2643664" cy="250767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86E0FB10-6F9E-46F3-ABC6-D3B61CB132C0}"/>
                </a:ext>
              </a:extLst>
            </p:cNvPr>
            <p:cNvSpPr/>
            <p:nvPr/>
          </p:nvSpPr>
          <p:spPr bwMode="auto">
            <a:xfrm>
              <a:off x="2514594" y="1481592"/>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CR block</a:t>
              </a:r>
              <a:endParaRPr kumimoji="0" lang="en-IN" sz="2000" b="1" i="0" u="none" strike="noStrike" cap="none" normalizeH="0" baseline="0" dirty="0">
                <a:ln>
                  <a:noFill/>
                </a:ln>
                <a:solidFill>
                  <a:schemeClr val="bg1"/>
                </a:solidFill>
                <a:effectLst/>
                <a:latin typeface="Arial" pitchFamily="34" charset="0"/>
              </a:endParaRPr>
            </a:p>
          </p:txBody>
        </p:sp>
        <p:sp>
          <p:nvSpPr>
            <p:cNvPr id="12" name="Rectangle 11">
              <a:extLst>
                <a:ext uri="{FF2B5EF4-FFF2-40B4-BE49-F238E27FC236}">
                  <a16:creationId xmlns:a16="http://schemas.microsoft.com/office/drawing/2014/main" id="{C5F44B93-08D8-4176-AD2E-65CC4C74EA7B}"/>
                </a:ext>
              </a:extLst>
            </p:cNvPr>
            <p:cNvSpPr/>
            <p:nvPr/>
          </p:nvSpPr>
          <p:spPr bwMode="auto">
            <a:xfrm>
              <a:off x="2514594" y="5044024"/>
              <a:ext cx="2370221" cy="54196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 block</a:t>
              </a:r>
              <a:endParaRPr kumimoji="0" lang="en-IN" sz="2000" b="1" i="0" u="none" strike="noStrike" cap="none" normalizeH="0" baseline="0" dirty="0">
                <a:ln>
                  <a:noFill/>
                </a:ln>
                <a:solidFill>
                  <a:schemeClr val="bg1"/>
                </a:solidFill>
                <a:effectLst/>
                <a:latin typeface="Arial" pitchFamily="34" charset="0"/>
              </a:endParaRPr>
            </a:p>
          </p:txBody>
        </p:sp>
        <p:cxnSp>
          <p:nvCxnSpPr>
            <p:cNvPr id="61" name="Straight Arrow Connector 60">
              <a:extLst>
                <a:ext uri="{FF2B5EF4-FFF2-40B4-BE49-F238E27FC236}">
                  <a16:creationId xmlns:a16="http://schemas.microsoft.com/office/drawing/2014/main" id="{832B3721-B1A1-4D6F-8B05-33536E1AD868}"/>
                </a:ext>
              </a:extLst>
            </p:cNvPr>
            <p:cNvCxnSpPr>
              <a:stCxn id="7" idx="2"/>
              <a:endCxn id="9" idx="0"/>
            </p:cNvCxnSpPr>
            <p:nvPr/>
          </p:nvCxnSpPr>
          <p:spPr bwMode="auto">
            <a:xfrm>
              <a:off x="3699705" y="1986919"/>
              <a:ext cx="0" cy="348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70" name="Group 69">
              <a:extLst>
                <a:ext uri="{FF2B5EF4-FFF2-40B4-BE49-F238E27FC236}">
                  <a16:creationId xmlns:a16="http://schemas.microsoft.com/office/drawing/2014/main" id="{9258807A-FA40-4DE5-BE4A-D57627209EA3}"/>
                </a:ext>
              </a:extLst>
            </p:cNvPr>
            <p:cNvGrpSpPr/>
            <p:nvPr/>
          </p:nvGrpSpPr>
          <p:grpSpPr>
            <a:xfrm>
              <a:off x="2514594" y="2335070"/>
              <a:ext cx="2370221" cy="2188698"/>
              <a:chOff x="2514594" y="2335070"/>
              <a:chExt cx="2370221" cy="2188698"/>
            </a:xfrm>
          </p:grpSpPr>
          <p:sp>
            <p:nvSpPr>
              <p:cNvPr id="9" name="Rectangle 8">
                <a:extLst>
                  <a:ext uri="{FF2B5EF4-FFF2-40B4-BE49-F238E27FC236}">
                    <a16:creationId xmlns:a16="http://schemas.microsoft.com/office/drawing/2014/main" id="{376F7472-B9CB-4C5F-BE35-4F7E5B9FCBEC}"/>
                  </a:ext>
                </a:extLst>
              </p:cNvPr>
              <p:cNvSpPr/>
              <p:nvPr/>
            </p:nvSpPr>
            <p:spPr bwMode="auto">
              <a:xfrm>
                <a:off x="2514594" y="2335070"/>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CBR block</a:t>
                </a:r>
                <a:endParaRPr kumimoji="0" lang="en-IN" sz="2000" b="1" i="0" u="none" strike="noStrike" cap="none" normalizeH="0" baseline="0" dirty="0">
                  <a:ln>
                    <a:noFill/>
                  </a:ln>
                  <a:solidFill>
                    <a:schemeClr val="bg1"/>
                  </a:solidFill>
                  <a:effectLst/>
                  <a:latin typeface="Arial" pitchFamily="34" charset="0"/>
                </a:endParaRPr>
              </a:p>
            </p:txBody>
          </p:sp>
          <p:sp>
            <p:nvSpPr>
              <p:cNvPr id="10" name="Rectangle 9">
                <a:extLst>
                  <a:ext uri="{FF2B5EF4-FFF2-40B4-BE49-F238E27FC236}">
                    <a16:creationId xmlns:a16="http://schemas.microsoft.com/office/drawing/2014/main" id="{644AB621-28BE-4733-82D2-AB7174C479ED}"/>
                  </a:ext>
                </a:extLst>
              </p:cNvPr>
              <p:cNvSpPr/>
              <p:nvPr/>
            </p:nvSpPr>
            <p:spPr bwMode="auto">
              <a:xfrm>
                <a:off x="2514594" y="3188086"/>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CBR block</a:t>
                </a:r>
                <a:endParaRPr kumimoji="0" lang="en-IN" sz="2000" b="1" i="0" u="none" strike="noStrike" cap="none" normalizeH="0" baseline="0" dirty="0">
                  <a:ln>
                    <a:noFill/>
                  </a:ln>
                  <a:solidFill>
                    <a:schemeClr val="bg1"/>
                  </a:solidFill>
                  <a:effectLst/>
                  <a:latin typeface="Arial" pitchFamily="34" charset="0"/>
                </a:endParaRPr>
              </a:p>
            </p:txBody>
          </p:sp>
          <p:sp>
            <p:nvSpPr>
              <p:cNvPr id="11" name="Rectangle 10">
                <a:extLst>
                  <a:ext uri="{FF2B5EF4-FFF2-40B4-BE49-F238E27FC236}">
                    <a16:creationId xmlns:a16="http://schemas.microsoft.com/office/drawing/2014/main" id="{7BF966B7-248B-486D-A7F3-02ACB454B40A}"/>
                  </a:ext>
                </a:extLst>
              </p:cNvPr>
              <p:cNvSpPr/>
              <p:nvPr/>
            </p:nvSpPr>
            <p:spPr bwMode="auto">
              <a:xfrm>
                <a:off x="2514594" y="4018441"/>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CBR block</a:t>
                </a:r>
                <a:endParaRPr kumimoji="0" lang="en-IN" sz="2000" b="1" i="0" u="none" strike="noStrike" cap="none" normalizeH="0" baseline="0" dirty="0">
                  <a:ln>
                    <a:noFill/>
                  </a:ln>
                  <a:solidFill>
                    <a:schemeClr val="bg1"/>
                  </a:solidFill>
                  <a:effectLst/>
                  <a:latin typeface="Arial" pitchFamily="34" charset="0"/>
                </a:endParaRPr>
              </a:p>
            </p:txBody>
          </p:sp>
          <p:cxnSp>
            <p:nvCxnSpPr>
              <p:cNvPr id="63" name="Straight Arrow Connector 62">
                <a:extLst>
                  <a:ext uri="{FF2B5EF4-FFF2-40B4-BE49-F238E27FC236}">
                    <a16:creationId xmlns:a16="http://schemas.microsoft.com/office/drawing/2014/main" id="{EFA6C44B-28D0-4017-AE0E-96F9C9C916D0}"/>
                  </a:ext>
                </a:extLst>
              </p:cNvPr>
              <p:cNvCxnSpPr/>
              <p:nvPr/>
            </p:nvCxnSpPr>
            <p:spPr bwMode="auto">
              <a:xfrm>
                <a:off x="3699704" y="2825634"/>
                <a:ext cx="0" cy="348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3D0ED933-5A8D-4477-8E95-C18D6900ABCF}"/>
                  </a:ext>
                </a:extLst>
              </p:cNvPr>
              <p:cNvCxnSpPr>
                <a:cxnSpLocks/>
                <a:endCxn id="11" idx="0"/>
              </p:cNvCxnSpPr>
              <p:nvPr/>
            </p:nvCxnSpPr>
            <p:spPr bwMode="auto">
              <a:xfrm>
                <a:off x="3699704" y="3693413"/>
                <a:ext cx="1" cy="3250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67" name="Straight Arrow Connector 66">
              <a:extLst>
                <a:ext uri="{FF2B5EF4-FFF2-40B4-BE49-F238E27FC236}">
                  <a16:creationId xmlns:a16="http://schemas.microsoft.com/office/drawing/2014/main" id="{3BDFC09D-78BC-4164-949D-EA4062191F1F}"/>
                </a:ext>
              </a:extLst>
            </p:cNvPr>
            <p:cNvCxnSpPr>
              <a:cxnSpLocks/>
              <a:endCxn id="12" idx="0"/>
            </p:cNvCxnSpPr>
            <p:nvPr/>
          </p:nvCxnSpPr>
          <p:spPr bwMode="auto">
            <a:xfrm>
              <a:off x="3699705" y="4731638"/>
              <a:ext cx="0" cy="312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59" name="Arrow: Right 58">
            <a:extLst>
              <a:ext uri="{FF2B5EF4-FFF2-40B4-BE49-F238E27FC236}">
                <a16:creationId xmlns:a16="http://schemas.microsoft.com/office/drawing/2014/main" id="{7BD2A1BC-D2D8-4131-A15D-C4A6A6B0BDDB}"/>
              </a:ext>
            </a:extLst>
          </p:cNvPr>
          <p:cNvSpPr/>
          <p:nvPr/>
        </p:nvSpPr>
        <p:spPr bwMode="auto">
          <a:xfrm>
            <a:off x="4523381" y="1831752"/>
            <a:ext cx="948634"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4" name="Arrow: Right 73">
            <a:extLst>
              <a:ext uri="{FF2B5EF4-FFF2-40B4-BE49-F238E27FC236}">
                <a16:creationId xmlns:a16="http://schemas.microsoft.com/office/drawing/2014/main" id="{F25DC918-BDB1-4439-AB1F-46F4514FA180}"/>
              </a:ext>
            </a:extLst>
          </p:cNvPr>
          <p:cNvSpPr/>
          <p:nvPr/>
        </p:nvSpPr>
        <p:spPr bwMode="auto">
          <a:xfrm>
            <a:off x="4646101" y="3348999"/>
            <a:ext cx="881558"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6" name="Arrow: Right 75">
            <a:extLst>
              <a:ext uri="{FF2B5EF4-FFF2-40B4-BE49-F238E27FC236}">
                <a16:creationId xmlns:a16="http://schemas.microsoft.com/office/drawing/2014/main" id="{33BC67B2-E9BD-45A8-940C-B6D44218425D}"/>
              </a:ext>
            </a:extLst>
          </p:cNvPr>
          <p:cNvSpPr/>
          <p:nvPr/>
        </p:nvSpPr>
        <p:spPr bwMode="auto">
          <a:xfrm>
            <a:off x="4523381" y="4996878"/>
            <a:ext cx="1004277"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107" name="Straight Arrow Connector 106">
            <a:extLst>
              <a:ext uri="{FF2B5EF4-FFF2-40B4-BE49-F238E27FC236}">
                <a16:creationId xmlns:a16="http://schemas.microsoft.com/office/drawing/2014/main" id="{77FE785A-DEC9-4B4E-97DA-BBFEB15DE119}"/>
              </a:ext>
            </a:extLst>
          </p:cNvPr>
          <p:cNvCxnSpPr/>
          <p:nvPr/>
        </p:nvCxnSpPr>
        <p:spPr bwMode="auto">
          <a:xfrm>
            <a:off x="816261" y="2311462"/>
            <a:ext cx="0" cy="357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Straight Connector 108">
            <a:extLst>
              <a:ext uri="{FF2B5EF4-FFF2-40B4-BE49-F238E27FC236}">
                <a16:creationId xmlns:a16="http://schemas.microsoft.com/office/drawing/2014/main" id="{85CE0A2F-A23C-4B9F-AD5E-EBDE60A6C4C1}"/>
              </a:ext>
            </a:extLst>
          </p:cNvPr>
          <p:cNvCxnSpPr/>
          <p:nvPr/>
        </p:nvCxnSpPr>
        <p:spPr bwMode="auto">
          <a:xfrm flipH="1">
            <a:off x="232246" y="2433248"/>
            <a:ext cx="58401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550FE27B-E1B4-4B94-BF6E-8C76B408E856}"/>
              </a:ext>
            </a:extLst>
          </p:cNvPr>
          <p:cNvCxnSpPr>
            <a:cxnSpLocks/>
          </p:cNvCxnSpPr>
          <p:nvPr/>
        </p:nvCxnSpPr>
        <p:spPr bwMode="auto">
          <a:xfrm>
            <a:off x="232246" y="2438800"/>
            <a:ext cx="0" cy="24805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91C4E3E5-8680-4432-829D-AE76824B4B5D}"/>
              </a:ext>
            </a:extLst>
          </p:cNvPr>
          <p:cNvCxnSpPr>
            <a:cxnSpLocks/>
            <a:stCxn id="92" idx="6"/>
          </p:cNvCxnSpPr>
          <p:nvPr/>
        </p:nvCxnSpPr>
        <p:spPr bwMode="auto">
          <a:xfrm flipH="1">
            <a:off x="214125" y="4919363"/>
            <a:ext cx="6732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6" name="Arrow: Right 115">
            <a:extLst>
              <a:ext uri="{FF2B5EF4-FFF2-40B4-BE49-F238E27FC236}">
                <a16:creationId xmlns:a16="http://schemas.microsoft.com/office/drawing/2014/main" id="{A753004C-E11D-4C8E-95C5-677C24B38BF8}"/>
              </a:ext>
            </a:extLst>
          </p:cNvPr>
          <p:cNvSpPr/>
          <p:nvPr/>
        </p:nvSpPr>
        <p:spPr bwMode="auto">
          <a:xfrm>
            <a:off x="1127149" y="3391792"/>
            <a:ext cx="665523"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117" name="TextBox 116">
            <a:extLst>
              <a:ext uri="{FF2B5EF4-FFF2-40B4-BE49-F238E27FC236}">
                <a16:creationId xmlns:a16="http://schemas.microsoft.com/office/drawing/2014/main" id="{D2D3CABB-5E67-4972-91D8-946AA07DE45F}"/>
              </a:ext>
            </a:extLst>
          </p:cNvPr>
          <p:cNvSpPr txBox="1"/>
          <p:nvPr/>
        </p:nvSpPr>
        <p:spPr>
          <a:xfrm>
            <a:off x="120316" y="887269"/>
            <a:ext cx="4797372" cy="400110"/>
          </a:xfrm>
          <a:prstGeom prst="rect">
            <a:avLst/>
          </a:prstGeom>
          <a:noFill/>
        </p:spPr>
        <p:txBody>
          <a:bodyPr wrap="square" rtlCol="0">
            <a:spAutoFit/>
          </a:bodyPr>
          <a:lstStyle/>
          <a:p>
            <a:pPr algn="l"/>
            <a:r>
              <a:rPr lang="en-IN" b="1" dirty="0"/>
              <a:t>Sub-pixel based Network– 128 Filters</a:t>
            </a:r>
          </a:p>
        </p:txBody>
      </p:sp>
      <p:sp>
        <p:nvSpPr>
          <p:cNvPr id="118" name="TextBox 117">
            <a:extLst>
              <a:ext uri="{FF2B5EF4-FFF2-40B4-BE49-F238E27FC236}">
                <a16:creationId xmlns:a16="http://schemas.microsoft.com/office/drawing/2014/main" id="{3560393D-8040-4DB2-AB63-9D3F340D2C67}"/>
              </a:ext>
            </a:extLst>
          </p:cNvPr>
          <p:cNvSpPr txBox="1"/>
          <p:nvPr/>
        </p:nvSpPr>
        <p:spPr>
          <a:xfrm>
            <a:off x="5867528" y="5757442"/>
            <a:ext cx="2830709" cy="307777"/>
          </a:xfrm>
          <a:prstGeom prst="rect">
            <a:avLst/>
          </a:prstGeom>
          <a:noFill/>
        </p:spPr>
        <p:txBody>
          <a:bodyPr wrap="square" rtlCol="0">
            <a:spAutoFit/>
          </a:bodyPr>
          <a:lstStyle/>
          <a:p>
            <a:pPr algn="l"/>
            <a:r>
              <a:rPr lang="en-IN" sz="1400" dirty="0"/>
              <a:t>Output blocks-12,8,12</a:t>
            </a:r>
          </a:p>
        </p:txBody>
      </p:sp>
      <p:sp>
        <p:nvSpPr>
          <p:cNvPr id="47" name="TextBox 46">
            <a:extLst>
              <a:ext uri="{FF2B5EF4-FFF2-40B4-BE49-F238E27FC236}">
                <a16:creationId xmlns:a16="http://schemas.microsoft.com/office/drawing/2014/main" id="{E1FCC4D0-9EA8-47E0-923F-4E13A62838BB}"/>
              </a:ext>
            </a:extLst>
          </p:cNvPr>
          <p:cNvSpPr txBox="1"/>
          <p:nvPr/>
        </p:nvSpPr>
        <p:spPr>
          <a:xfrm>
            <a:off x="2528568" y="5561102"/>
            <a:ext cx="2830709" cy="738664"/>
          </a:xfrm>
          <a:prstGeom prst="rect">
            <a:avLst/>
          </a:prstGeom>
          <a:noFill/>
        </p:spPr>
        <p:txBody>
          <a:bodyPr wrap="square" rtlCol="0">
            <a:spAutoFit/>
          </a:bodyPr>
          <a:lstStyle/>
          <a:p>
            <a:pPr algn="l"/>
            <a:r>
              <a:rPr lang="en-IN" sz="1400" dirty="0"/>
              <a:t>C- Convolution</a:t>
            </a:r>
          </a:p>
          <a:p>
            <a:pPr algn="l"/>
            <a:r>
              <a:rPr lang="en-IN" sz="1400" dirty="0"/>
              <a:t>B- Batch-Normalization</a:t>
            </a:r>
          </a:p>
          <a:p>
            <a:pPr algn="l"/>
            <a:r>
              <a:rPr lang="en-IN" sz="1400" dirty="0"/>
              <a:t>R- </a:t>
            </a:r>
            <a:r>
              <a:rPr lang="en-IN" sz="1400" dirty="0" err="1"/>
              <a:t>Relu</a:t>
            </a:r>
            <a:r>
              <a:rPr lang="en-IN" sz="1400" dirty="0"/>
              <a:t> activation</a:t>
            </a:r>
          </a:p>
        </p:txBody>
      </p:sp>
      <p:sp>
        <p:nvSpPr>
          <p:cNvPr id="2" name="Slide Number Placeholder 1">
            <a:extLst>
              <a:ext uri="{FF2B5EF4-FFF2-40B4-BE49-F238E27FC236}">
                <a16:creationId xmlns:a16="http://schemas.microsoft.com/office/drawing/2014/main" id="{9F7A2BFE-6B0E-4A0C-9D71-96701EEAFD85}"/>
              </a:ext>
            </a:extLst>
          </p:cNvPr>
          <p:cNvSpPr>
            <a:spLocks noGrp="1"/>
          </p:cNvSpPr>
          <p:nvPr>
            <p:ph type="sldNum" sz="quarter" idx="12"/>
          </p:nvPr>
        </p:nvSpPr>
        <p:spPr/>
        <p:txBody>
          <a:bodyPr/>
          <a:lstStyle/>
          <a:p>
            <a:fld id="{17CC94CD-1FE7-0C44-80F4-2964C2C99554}" type="slidenum">
              <a:rPr lang="en-US" noProof="0" smtClean="0"/>
              <a:pPr/>
              <a:t>20</a:t>
            </a:fld>
            <a:endParaRPr lang="en-US" noProof="0"/>
          </a:p>
        </p:txBody>
      </p:sp>
      <p:sp>
        <p:nvSpPr>
          <p:cNvPr id="50" name="Footer Placeholder 5">
            <a:extLst>
              <a:ext uri="{FF2B5EF4-FFF2-40B4-BE49-F238E27FC236}">
                <a16:creationId xmlns:a16="http://schemas.microsoft.com/office/drawing/2014/main" id="{AC223D91-BE97-463A-AEE2-1755905F4038}"/>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121219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500"/>
                                        <p:tgtEl>
                                          <p:spTgt spid="92"/>
                                        </p:tgtEl>
                                      </p:cBhvr>
                                    </p:animEffect>
                                  </p:childTnLst>
                                </p:cTn>
                              </p:par>
                              <p:par>
                                <p:cTn id="31" presetID="10" presetClass="entr" presetSubtype="0" fill="hold" nodeType="with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fade">
                                      <p:cBhvr>
                                        <p:cTn id="33" dur="500"/>
                                        <p:tgtEl>
                                          <p:spTgt spid="1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6"/>
                                        </p:tgtEl>
                                        <p:attrNameLst>
                                          <p:attrName>style.visibility</p:attrName>
                                        </p:attrNameLst>
                                      </p:cBhvr>
                                      <p:to>
                                        <p:strVal val="visible"/>
                                      </p:to>
                                    </p:set>
                                    <p:animEffect transition="in" filter="fade">
                                      <p:cBhvr>
                                        <p:cTn id="38" dur="500"/>
                                        <p:tgtEl>
                                          <p:spTgt spid="116"/>
                                        </p:tgtEl>
                                      </p:cBhvr>
                                    </p:animEffect>
                                  </p:childTnLst>
                                </p:cTn>
                              </p:par>
                              <p:par>
                                <p:cTn id="39" presetID="10"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par>
                                <p:cTn id="66" presetID="10" presetClass="entr" presetSubtype="0" fill="hold" nodeType="withEffect">
                                  <p:stCondLst>
                                    <p:cond delay="0"/>
                                  </p:stCondLst>
                                  <p:childTnLst>
                                    <p:set>
                                      <p:cBhvr>
                                        <p:cTn id="67" dur="1" fill="hold">
                                          <p:stCondLst>
                                            <p:cond delay="0"/>
                                          </p:stCondLst>
                                        </p:cTn>
                                        <p:tgtEl>
                                          <p:spTgt spid="118">
                                            <p:txEl>
                                              <p:pRg st="0" end="0"/>
                                            </p:txEl>
                                          </p:spTgt>
                                        </p:tgtEl>
                                        <p:attrNameLst>
                                          <p:attrName>style.visibility</p:attrName>
                                        </p:attrNameLst>
                                      </p:cBhvr>
                                      <p:to>
                                        <p:strVal val="visible"/>
                                      </p:to>
                                    </p:set>
                                    <p:animEffect transition="in" filter="fade">
                                      <p:cBhvr>
                                        <p:cTn id="68" dur="500"/>
                                        <p:tgtEl>
                                          <p:spTgt spid="118">
                                            <p:txEl>
                                              <p:pRg st="0" end="0"/>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Effect transition="in" filter="fade">
                                      <p:cBhvr>
                                        <p:cTn id="71" dur="500"/>
                                        <p:tgtEl>
                                          <p:spTgt spid="47">
                                            <p:txEl>
                                              <p:pRg st="0" end="0"/>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47">
                                            <p:txEl>
                                              <p:pRg st="1" end="1"/>
                                            </p:txEl>
                                          </p:spTgt>
                                        </p:tgtEl>
                                        <p:attrNameLst>
                                          <p:attrName>style.visibility</p:attrName>
                                        </p:attrNameLst>
                                      </p:cBhvr>
                                      <p:to>
                                        <p:strVal val="visible"/>
                                      </p:to>
                                    </p:set>
                                    <p:animEffect transition="in" filter="fade">
                                      <p:cBhvr>
                                        <p:cTn id="74" dur="500"/>
                                        <p:tgtEl>
                                          <p:spTgt spid="47">
                                            <p:txEl>
                                              <p:pRg st="1" end="1"/>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47">
                                            <p:txEl>
                                              <p:pRg st="2" end="2"/>
                                            </p:txEl>
                                          </p:spTgt>
                                        </p:tgtEl>
                                        <p:attrNameLst>
                                          <p:attrName>style.visibility</p:attrName>
                                        </p:attrNameLst>
                                      </p:cBhvr>
                                      <p:to>
                                        <p:strVal val="visible"/>
                                      </p:to>
                                    </p:set>
                                    <p:animEffect transition="in" filter="fade">
                                      <p:cBhvr>
                                        <p:cTn id="77" dur="500"/>
                                        <p:tgtEl>
                                          <p:spTgt spid="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2" grpId="0" animBg="1"/>
      <p:bldP spid="97" grpId="0"/>
      <p:bldP spid="75" grpId="0" animBg="1"/>
      <p:bldP spid="59" grpId="0" animBg="1"/>
      <p:bldP spid="74" grpId="0" animBg="1"/>
      <p:bldP spid="76" grpId="0" animBg="1"/>
      <p:bldP spid="1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6A1F12-1BB9-446E-9447-1FCEA0BB0A4C}"/>
              </a:ext>
            </a:extLst>
          </p:cNvPr>
          <p:cNvSpPr/>
          <p:nvPr/>
        </p:nvSpPr>
        <p:spPr bwMode="auto">
          <a:xfrm>
            <a:off x="5399014" y="2767690"/>
            <a:ext cx="2914550" cy="1789411"/>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grpSp>
        <p:nvGrpSpPr>
          <p:cNvPr id="98" name="Group 97">
            <a:extLst>
              <a:ext uri="{FF2B5EF4-FFF2-40B4-BE49-F238E27FC236}">
                <a16:creationId xmlns:a16="http://schemas.microsoft.com/office/drawing/2014/main" id="{D0BD9956-B3F9-4E2B-9EBC-BDCA8B822E0E}"/>
              </a:ext>
            </a:extLst>
          </p:cNvPr>
          <p:cNvGrpSpPr/>
          <p:nvPr/>
        </p:nvGrpSpPr>
        <p:grpSpPr>
          <a:xfrm>
            <a:off x="506133" y="2674022"/>
            <a:ext cx="620258" cy="1841275"/>
            <a:chOff x="208873" y="2570850"/>
            <a:chExt cx="826453" cy="1841275"/>
          </a:xfrm>
        </p:grpSpPr>
        <p:sp>
          <p:nvSpPr>
            <p:cNvPr id="5" name="TextBox 4">
              <a:extLst>
                <a:ext uri="{FF2B5EF4-FFF2-40B4-BE49-F238E27FC236}">
                  <a16:creationId xmlns:a16="http://schemas.microsoft.com/office/drawing/2014/main" id="{BE09DFD8-6645-4E5B-8B11-CDBA32AAB146}"/>
                </a:ext>
              </a:extLst>
            </p:cNvPr>
            <p:cNvSpPr txBox="1"/>
            <p:nvPr/>
          </p:nvSpPr>
          <p:spPr>
            <a:xfrm rot="16200000">
              <a:off x="-298538" y="3078261"/>
              <a:ext cx="1841275" cy="826453"/>
            </a:xfrm>
            <a:prstGeom prst="rect">
              <a:avLst/>
            </a:prstGeom>
            <a:solidFill>
              <a:srgbClr val="FFFF00"/>
            </a:solidFill>
            <a:ln>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7FC9157F-9B79-4036-A478-62E676797B46}"/>
                </a:ext>
              </a:extLst>
            </p:cNvPr>
            <p:cNvSpPr txBox="1"/>
            <p:nvPr/>
          </p:nvSpPr>
          <p:spPr>
            <a:xfrm>
              <a:off x="459673" y="2691268"/>
              <a:ext cx="324852" cy="1600438"/>
            </a:xfrm>
            <a:prstGeom prst="rect">
              <a:avLst/>
            </a:prstGeom>
            <a:noFill/>
          </p:spPr>
          <p:txBody>
            <a:bodyPr wrap="square" rtlCol="0">
              <a:spAutoFit/>
            </a:bodyPr>
            <a:lstStyle/>
            <a:p>
              <a:pPr algn="ctr"/>
              <a:r>
                <a:rPr lang="en-IN" sz="1400" b="1" dirty="0"/>
                <a:t>N</a:t>
              </a:r>
            </a:p>
            <a:p>
              <a:pPr algn="ctr"/>
              <a:r>
                <a:rPr lang="en-IN" sz="1400" b="1" dirty="0"/>
                <a:t>E</a:t>
              </a:r>
            </a:p>
            <a:p>
              <a:pPr algn="ctr"/>
              <a:r>
                <a:rPr lang="en-IN" sz="1400" b="1" dirty="0"/>
                <a:t>T</a:t>
              </a:r>
            </a:p>
            <a:p>
              <a:pPr algn="ctr"/>
              <a:r>
                <a:rPr lang="en-IN" sz="1400" b="1" dirty="0"/>
                <a:t>W</a:t>
              </a:r>
            </a:p>
            <a:p>
              <a:pPr algn="ctr"/>
              <a:r>
                <a:rPr lang="en-IN" sz="1400" b="1" dirty="0"/>
                <a:t>O</a:t>
              </a:r>
            </a:p>
            <a:p>
              <a:pPr algn="ctr"/>
              <a:r>
                <a:rPr lang="en-IN" sz="1400" b="1" dirty="0"/>
                <a:t>R</a:t>
              </a:r>
            </a:p>
            <a:p>
              <a:pPr algn="ctr"/>
              <a:r>
                <a:rPr lang="en-IN" sz="1400" b="1" dirty="0"/>
                <a:t>K</a:t>
              </a:r>
            </a:p>
          </p:txBody>
        </p:sp>
      </p:grpSp>
      <p:sp>
        <p:nvSpPr>
          <p:cNvPr id="79" name="TextBox 78">
            <a:extLst>
              <a:ext uri="{FF2B5EF4-FFF2-40B4-BE49-F238E27FC236}">
                <a16:creationId xmlns:a16="http://schemas.microsoft.com/office/drawing/2014/main" id="{B755345E-32B6-40C5-9CEF-FD8862248F5B}"/>
              </a:ext>
            </a:extLst>
          </p:cNvPr>
          <p:cNvSpPr txBox="1"/>
          <p:nvPr/>
        </p:nvSpPr>
        <p:spPr>
          <a:xfrm>
            <a:off x="232246" y="1945002"/>
            <a:ext cx="1015613" cy="400110"/>
          </a:xfrm>
          <a:prstGeom prst="rect">
            <a:avLst/>
          </a:prstGeom>
          <a:noFill/>
        </p:spPr>
        <p:txBody>
          <a:bodyPr wrap="square" rtlCol="0">
            <a:spAutoFit/>
          </a:bodyPr>
          <a:lstStyle/>
          <a:p>
            <a:r>
              <a:rPr lang="en-IN" dirty="0"/>
              <a:t>Input</a:t>
            </a:r>
          </a:p>
        </p:txBody>
      </p:sp>
      <p:sp>
        <p:nvSpPr>
          <p:cNvPr id="92" name="Flowchart: Or 91">
            <a:extLst>
              <a:ext uri="{FF2B5EF4-FFF2-40B4-BE49-F238E27FC236}">
                <a16:creationId xmlns:a16="http://schemas.microsoft.com/office/drawing/2014/main" id="{26F2CD62-3C34-4684-9E5F-1C9368DC14EC}"/>
              </a:ext>
            </a:extLst>
          </p:cNvPr>
          <p:cNvSpPr/>
          <p:nvPr/>
        </p:nvSpPr>
        <p:spPr bwMode="auto">
          <a:xfrm>
            <a:off x="683854" y="4837396"/>
            <a:ext cx="203549" cy="163933"/>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96" name="Straight Arrow Connector 95">
            <a:extLst>
              <a:ext uri="{FF2B5EF4-FFF2-40B4-BE49-F238E27FC236}">
                <a16:creationId xmlns:a16="http://schemas.microsoft.com/office/drawing/2014/main" id="{4C567D69-813A-4101-964A-2ED6C77D688B}"/>
              </a:ext>
            </a:extLst>
          </p:cNvPr>
          <p:cNvCxnSpPr>
            <a:cxnSpLocks/>
          </p:cNvCxnSpPr>
          <p:nvPr/>
        </p:nvCxnSpPr>
        <p:spPr bwMode="auto">
          <a:xfrm flipH="1">
            <a:off x="796376" y="4522500"/>
            <a:ext cx="1526" cy="66586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97" name="TextBox 96">
            <a:extLst>
              <a:ext uri="{FF2B5EF4-FFF2-40B4-BE49-F238E27FC236}">
                <a16:creationId xmlns:a16="http://schemas.microsoft.com/office/drawing/2014/main" id="{75CE3C50-C62E-4812-A0BA-793928DC0A3B}"/>
              </a:ext>
            </a:extLst>
          </p:cNvPr>
          <p:cNvSpPr txBox="1"/>
          <p:nvPr/>
        </p:nvSpPr>
        <p:spPr>
          <a:xfrm>
            <a:off x="302812" y="5159568"/>
            <a:ext cx="965631" cy="362094"/>
          </a:xfrm>
          <a:prstGeom prst="rect">
            <a:avLst/>
          </a:prstGeom>
          <a:noFill/>
        </p:spPr>
        <p:txBody>
          <a:bodyPr wrap="square" rtlCol="0">
            <a:spAutoFit/>
          </a:bodyPr>
          <a:lstStyle/>
          <a:p>
            <a:r>
              <a:rPr lang="en-IN" dirty="0"/>
              <a:t>Output</a:t>
            </a:r>
          </a:p>
        </p:txBody>
      </p:sp>
      <p:grpSp>
        <p:nvGrpSpPr>
          <p:cNvPr id="73" name="Group 72">
            <a:extLst>
              <a:ext uri="{FF2B5EF4-FFF2-40B4-BE49-F238E27FC236}">
                <a16:creationId xmlns:a16="http://schemas.microsoft.com/office/drawing/2014/main" id="{18EB4EC6-9EF5-4B67-A5ED-9A249C8B551F}"/>
              </a:ext>
            </a:extLst>
          </p:cNvPr>
          <p:cNvGrpSpPr/>
          <p:nvPr/>
        </p:nvGrpSpPr>
        <p:grpSpPr>
          <a:xfrm>
            <a:off x="1869869" y="1509298"/>
            <a:ext cx="3026130" cy="4063370"/>
            <a:chOff x="2021304" y="1227221"/>
            <a:chExt cx="3182765" cy="4584032"/>
          </a:xfrm>
        </p:grpSpPr>
        <p:sp>
          <p:nvSpPr>
            <p:cNvPr id="71" name="Rectangle 70">
              <a:extLst>
                <a:ext uri="{FF2B5EF4-FFF2-40B4-BE49-F238E27FC236}">
                  <a16:creationId xmlns:a16="http://schemas.microsoft.com/office/drawing/2014/main" id="{28E4B8E7-D3F9-489E-9BC3-1928E73B6248}"/>
                </a:ext>
              </a:extLst>
            </p:cNvPr>
            <p:cNvSpPr/>
            <p:nvPr/>
          </p:nvSpPr>
          <p:spPr bwMode="auto">
            <a:xfrm>
              <a:off x="2021304" y="1227221"/>
              <a:ext cx="3182765" cy="45840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65" name="Rectangle 64">
              <a:extLst>
                <a:ext uri="{FF2B5EF4-FFF2-40B4-BE49-F238E27FC236}">
                  <a16:creationId xmlns:a16="http://schemas.microsoft.com/office/drawing/2014/main" id="{B063A9BA-7A76-4759-84E7-0589BFFAD09D}"/>
                </a:ext>
              </a:extLst>
            </p:cNvPr>
            <p:cNvSpPr/>
            <p:nvPr/>
          </p:nvSpPr>
          <p:spPr bwMode="auto">
            <a:xfrm>
              <a:off x="2272662" y="2211318"/>
              <a:ext cx="2741223" cy="250767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86E0FB10-6F9E-46F3-ABC6-D3B61CB132C0}"/>
                </a:ext>
              </a:extLst>
            </p:cNvPr>
            <p:cNvSpPr/>
            <p:nvPr/>
          </p:nvSpPr>
          <p:spPr bwMode="auto">
            <a:xfrm>
              <a:off x="2400418" y="1481592"/>
              <a:ext cx="2484397"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CR block(filters)</a:t>
              </a:r>
              <a:endParaRPr kumimoji="0" lang="en-IN" b="1" i="0" u="none" strike="noStrike" cap="none" normalizeH="0" baseline="0" dirty="0">
                <a:ln>
                  <a:noFill/>
                </a:ln>
                <a:solidFill>
                  <a:schemeClr val="bg1"/>
                </a:solidFill>
                <a:effectLst/>
                <a:latin typeface="Arial" pitchFamily="34" charset="0"/>
              </a:endParaRPr>
            </a:p>
          </p:txBody>
        </p:sp>
        <p:sp>
          <p:nvSpPr>
            <p:cNvPr id="12" name="Rectangle 11">
              <a:extLst>
                <a:ext uri="{FF2B5EF4-FFF2-40B4-BE49-F238E27FC236}">
                  <a16:creationId xmlns:a16="http://schemas.microsoft.com/office/drawing/2014/main" id="{C5F44B93-08D8-4176-AD2E-65CC4C74EA7B}"/>
                </a:ext>
              </a:extLst>
            </p:cNvPr>
            <p:cNvSpPr/>
            <p:nvPr/>
          </p:nvSpPr>
          <p:spPr bwMode="auto">
            <a:xfrm>
              <a:off x="2272662" y="5010665"/>
              <a:ext cx="2741223" cy="70852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 block(output blocks)</a:t>
              </a:r>
              <a:endParaRPr kumimoji="0" lang="en-IN" sz="2000" b="1" i="0" u="none" strike="noStrike" cap="none" normalizeH="0" baseline="0" dirty="0">
                <a:ln>
                  <a:noFill/>
                </a:ln>
                <a:solidFill>
                  <a:schemeClr val="bg1"/>
                </a:solidFill>
                <a:effectLst/>
                <a:latin typeface="Arial" pitchFamily="34" charset="0"/>
              </a:endParaRPr>
            </a:p>
          </p:txBody>
        </p:sp>
        <p:cxnSp>
          <p:nvCxnSpPr>
            <p:cNvPr id="61" name="Straight Arrow Connector 60">
              <a:extLst>
                <a:ext uri="{FF2B5EF4-FFF2-40B4-BE49-F238E27FC236}">
                  <a16:creationId xmlns:a16="http://schemas.microsoft.com/office/drawing/2014/main" id="{832B3721-B1A1-4D6F-8B05-33536E1AD868}"/>
                </a:ext>
              </a:extLst>
            </p:cNvPr>
            <p:cNvCxnSpPr>
              <a:cxnSpLocks/>
              <a:stCxn id="7" idx="2"/>
              <a:endCxn id="9" idx="0"/>
            </p:cNvCxnSpPr>
            <p:nvPr/>
          </p:nvCxnSpPr>
          <p:spPr bwMode="auto">
            <a:xfrm>
              <a:off x="3642616" y="1986919"/>
              <a:ext cx="2003" cy="3481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70" name="Group 69">
              <a:extLst>
                <a:ext uri="{FF2B5EF4-FFF2-40B4-BE49-F238E27FC236}">
                  <a16:creationId xmlns:a16="http://schemas.microsoft.com/office/drawing/2014/main" id="{9258807A-FA40-4DE5-BE4A-D57627209EA3}"/>
                </a:ext>
              </a:extLst>
            </p:cNvPr>
            <p:cNvGrpSpPr/>
            <p:nvPr/>
          </p:nvGrpSpPr>
          <p:grpSpPr>
            <a:xfrm>
              <a:off x="2400418" y="2335070"/>
              <a:ext cx="2484397" cy="2188698"/>
              <a:chOff x="2400418" y="2335070"/>
              <a:chExt cx="2484397" cy="2188698"/>
            </a:xfrm>
          </p:grpSpPr>
          <p:sp>
            <p:nvSpPr>
              <p:cNvPr id="9" name="Rectangle 8">
                <a:extLst>
                  <a:ext uri="{FF2B5EF4-FFF2-40B4-BE49-F238E27FC236}">
                    <a16:creationId xmlns:a16="http://schemas.microsoft.com/office/drawing/2014/main" id="{376F7472-B9CB-4C5F-BE35-4F7E5B9FCBEC}"/>
                  </a:ext>
                </a:extLst>
              </p:cNvPr>
              <p:cNvSpPr/>
              <p:nvPr/>
            </p:nvSpPr>
            <p:spPr bwMode="auto">
              <a:xfrm>
                <a:off x="2404423" y="2335070"/>
                <a:ext cx="2480392"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CBR block(filters)</a:t>
                </a:r>
                <a:endParaRPr kumimoji="0" lang="en-IN" b="1" i="0" u="none" strike="noStrike" cap="none" normalizeH="0" baseline="0" dirty="0">
                  <a:ln>
                    <a:noFill/>
                  </a:ln>
                  <a:solidFill>
                    <a:schemeClr val="bg1"/>
                  </a:solidFill>
                  <a:effectLst/>
                  <a:latin typeface="Arial" pitchFamily="34" charset="0"/>
                </a:endParaRPr>
              </a:p>
            </p:txBody>
          </p:sp>
          <p:sp>
            <p:nvSpPr>
              <p:cNvPr id="10" name="Rectangle 9">
                <a:extLst>
                  <a:ext uri="{FF2B5EF4-FFF2-40B4-BE49-F238E27FC236}">
                    <a16:creationId xmlns:a16="http://schemas.microsoft.com/office/drawing/2014/main" id="{644AB621-28BE-4733-82D2-AB7174C479ED}"/>
                  </a:ext>
                </a:extLst>
              </p:cNvPr>
              <p:cNvSpPr/>
              <p:nvPr/>
            </p:nvSpPr>
            <p:spPr bwMode="auto">
              <a:xfrm>
                <a:off x="2404423" y="3188086"/>
                <a:ext cx="2480392"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CBR block(filters)</a:t>
                </a:r>
                <a:endParaRPr kumimoji="0" lang="en-IN" sz="2000" b="1" i="0" u="none" strike="noStrike" cap="none" normalizeH="0" baseline="0" dirty="0">
                  <a:ln>
                    <a:noFill/>
                  </a:ln>
                  <a:solidFill>
                    <a:schemeClr val="bg1"/>
                  </a:solidFill>
                  <a:effectLst/>
                  <a:latin typeface="Arial" pitchFamily="34" charset="0"/>
                </a:endParaRPr>
              </a:p>
            </p:txBody>
          </p:sp>
          <p:sp>
            <p:nvSpPr>
              <p:cNvPr id="11" name="Rectangle 10">
                <a:extLst>
                  <a:ext uri="{FF2B5EF4-FFF2-40B4-BE49-F238E27FC236}">
                    <a16:creationId xmlns:a16="http://schemas.microsoft.com/office/drawing/2014/main" id="{7BF966B7-248B-486D-A7F3-02ACB454B40A}"/>
                  </a:ext>
                </a:extLst>
              </p:cNvPr>
              <p:cNvSpPr/>
              <p:nvPr/>
            </p:nvSpPr>
            <p:spPr bwMode="auto">
              <a:xfrm>
                <a:off x="2400418" y="4018441"/>
                <a:ext cx="2484397"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CBR block(filters)</a:t>
                </a:r>
                <a:endParaRPr kumimoji="0" lang="en-IN" sz="2000" b="1" i="0" u="none" strike="noStrike" cap="none" normalizeH="0" baseline="0" dirty="0">
                  <a:ln>
                    <a:noFill/>
                  </a:ln>
                  <a:solidFill>
                    <a:schemeClr val="bg1"/>
                  </a:solidFill>
                  <a:effectLst/>
                  <a:latin typeface="Arial" pitchFamily="34" charset="0"/>
                </a:endParaRPr>
              </a:p>
            </p:txBody>
          </p:sp>
          <p:cxnSp>
            <p:nvCxnSpPr>
              <p:cNvPr id="63" name="Straight Arrow Connector 62">
                <a:extLst>
                  <a:ext uri="{FF2B5EF4-FFF2-40B4-BE49-F238E27FC236}">
                    <a16:creationId xmlns:a16="http://schemas.microsoft.com/office/drawing/2014/main" id="{EFA6C44B-28D0-4017-AE0E-96F9C9C916D0}"/>
                  </a:ext>
                </a:extLst>
              </p:cNvPr>
              <p:cNvCxnSpPr/>
              <p:nvPr/>
            </p:nvCxnSpPr>
            <p:spPr bwMode="auto">
              <a:xfrm>
                <a:off x="3642616" y="2839935"/>
                <a:ext cx="0" cy="348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3D0ED933-5A8D-4477-8E95-C18D6900ABCF}"/>
                  </a:ext>
                </a:extLst>
              </p:cNvPr>
              <p:cNvCxnSpPr>
                <a:cxnSpLocks/>
              </p:cNvCxnSpPr>
              <p:nvPr/>
            </p:nvCxnSpPr>
            <p:spPr bwMode="auto">
              <a:xfrm flipH="1">
                <a:off x="3638999" y="3680270"/>
                <a:ext cx="3273" cy="3575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cxnSp>
        <p:nvCxnSpPr>
          <p:cNvPr id="107" name="Straight Arrow Connector 106">
            <a:extLst>
              <a:ext uri="{FF2B5EF4-FFF2-40B4-BE49-F238E27FC236}">
                <a16:creationId xmlns:a16="http://schemas.microsoft.com/office/drawing/2014/main" id="{77FE785A-DEC9-4B4E-97DA-BBFEB15DE119}"/>
              </a:ext>
            </a:extLst>
          </p:cNvPr>
          <p:cNvCxnSpPr/>
          <p:nvPr/>
        </p:nvCxnSpPr>
        <p:spPr bwMode="auto">
          <a:xfrm>
            <a:off x="816261" y="2311462"/>
            <a:ext cx="0" cy="357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Straight Connector 108">
            <a:extLst>
              <a:ext uri="{FF2B5EF4-FFF2-40B4-BE49-F238E27FC236}">
                <a16:creationId xmlns:a16="http://schemas.microsoft.com/office/drawing/2014/main" id="{85CE0A2F-A23C-4B9F-AD5E-EBDE60A6C4C1}"/>
              </a:ext>
            </a:extLst>
          </p:cNvPr>
          <p:cNvCxnSpPr/>
          <p:nvPr/>
        </p:nvCxnSpPr>
        <p:spPr bwMode="auto">
          <a:xfrm flipH="1">
            <a:off x="232246" y="2433248"/>
            <a:ext cx="58401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550FE27B-E1B4-4B94-BF6E-8C76B408E856}"/>
              </a:ext>
            </a:extLst>
          </p:cNvPr>
          <p:cNvCxnSpPr>
            <a:cxnSpLocks/>
          </p:cNvCxnSpPr>
          <p:nvPr/>
        </p:nvCxnSpPr>
        <p:spPr bwMode="auto">
          <a:xfrm>
            <a:off x="232246" y="2438800"/>
            <a:ext cx="0" cy="24805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91C4E3E5-8680-4432-829D-AE76824B4B5D}"/>
              </a:ext>
            </a:extLst>
          </p:cNvPr>
          <p:cNvCxnSpPr>
            <a:cxnSpLocks/>
            <a:stCxn id="92" idx="6"/>
          </p:cNvCxnSpPr>
          <p:nvPr/>
        </p:nvCxnSpPr>
        <p:spPr bwMode="auto">
          <a:xfrm flipH="1">
            <a:off x="214125" y="4919363"/>
            <a:ext cx="6732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6" name="Arrow: Right 115">
            <a:extLst>
              <a:ext uri="{FF2B5EF4-FFF2-40B4-BE49-F238E27FC236}">
                <a16:creationId xmlns:a16="http://schemas.microsoft.com/office/drawing/2014/main" id="{A753004C-E11D-4C8E-95C5-677C24B38BF8}"/>
              </a:ext>
            </a:extLst>
          </p:cNvPr>
          <p:cNvSpPr/>
          <p:nvPr/>
        </p:nvSpPr>
        <p:spPr bwMode="auto">
          <a:xfrm>
            <a:off x="1143718" y="3429000"/>
            <a:ext cx="726151" cy="284117"/>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3" name="Straight Connector 2">
            <a:extLst>
              <a:ext uri="{FF2B5EF4-FFF2-40B4-BE49-F238E27FC236}">
                <a16:creationId xmlns:a16="http://schemas.microsoft.com/office/drawing/2014/main" id="{2C271EBA-25FD-429D-B2B3-D50E3BEBD5C8}"/>
              </a:ext>
            </a:extLst>
          </p:cNvPr>
          <p:cNvCxnSpPr>
            <a:cxnSpLocks/>
          </p:cNvCxnSpPr>
          <p:nvPr/>
        </p:nvCxnSpPr>
        <p:spPr bwMode="auto">
          <a:xfrm flipV="1">
            <a:off x="3411391" y="2295151"/>
            <a:ext cx="3271797" cy="2194"/>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4" name="Table 3">
            <a:extLst>
              <a:ext uri="{FF2B5EF4-FFF2-40B4-BE49-F238E27FC236}">
                <a16:creationId xmlns:a16="http://schemas.microsoft.com/office/drawing/2014/main" id="{10AC0CA3-7692-4764-97C7-5FEB657B1145}"/>
              </a:ext>
            </a:extLst>
          </p:cNvPr>
          <p:cNvGraphicFramePr>
            <a:graphicFrameLocks noGrp="1"/>
          </p:cNvGraphicFramePr>
          <p:nvPr>
            <p:extLst>
              <p:ext uri="{D42A27DB-BD31-4B8C-83A1-F6EECF244321}">
                <p14:modId xmlns:p14="http://schemas.microsoft.com/office/powerpoint/2010/main" val="1176194559"/>
              </p:ext>
            </p:extLst>
          </p:nvPr>
        </p:nvGraphicFramePr>
        <p:xfrm>
          <a:off x="5763278" y="3247445"/>
          <a:ext cx="2253573" cy="1005840"/>
        </p:xfrm>
        <a:graphic>
          <a:graphicData uri="http://schemas.openxmlformats.org/drawingml/2006/table">
            <a:tbl>
              <a:tblPr firstRow="1" bandRow="1">
                <a:tableStyleId>{5C22544A-7EE6-4342-B048-85BDC9FD1C3A}</a:tableStyleId>
              </a:tblPr>
              <a:tblGrid>
                <a:gridCol w="2253573">
                  <a:extLst>
                    <a:ext uri="{9D8B030D-6E8A-4147-A177-3AD203B41FA5}">
                      <a16:colId xmlns:a16="http://schemas.microsoft.com/office/drawing/2014/main" val="3032080904"/>
                    </a:ext>
                  </a:extLst>
                </a:gridCol>
              </a:tblGrid>
              <a:tr h="0">
                <a:tc>
                  <a:txBody>
                    <a:bodyPr/>
                    <a:lstStyle/>
                    <a:p>
                      <a:pPr algn="l"/>
                      <a:r>
                        <a:rPr lang="en-IN" dirty="0"/>
                        <a:t>  CR block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046998618"/>
                  </a:ext>
                </a:extLst>
              </a:tr>
              <a:tr h="292323">
                <a:tc>
                  <a:txBody>
                    <a:bodyPr/>
                    <a:lstStyle/>
                    <a:p>
                      <a:pPr algn="l"/>
                      <a:r>
                        <a:rPr lang="en-IN" dirty="0"/>
                        <a:t>  </a:t>
                      </a:r>
                      <a:r>
                        <a:rPr lang="en-IN" b="1" dirty="0">
                          <a:solidFill>
                            <a:schemeClr val="bg1"/>
                          </a:solidFill>
                        </a:rPr>
                        <a:t>CBR-3 block         </a:t>
                      </a:r>
                    </a:p>
                    <a:p>
                      <a:pPr algn="l"/>
                      <a:r>
                        <a:rPr lang="en-IN" b="1" dirty="0">
                          <a:solidFill>
                            <a:schemeClr val="bg1"/>
                          </a:solidFill>
                        </a:rPr>
                        <a:t>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68886775"/>
                  </a:ext>
                </a:extLst>
              </a:tr>
            </a:tbl>
          </a:graphicData>
        </a:graphic>
      </p:graphicFrame>
      <p:cxnSp>
        <p:nvCxnSpPr>
          <p:cNvPr id="22" name="Straight Arrow Connector 21">
            <a:extLst>
              <a:ext uri="{FF2B5EF4-FFF2-40B4-BE49-F238E27FC236}">
                <a16:creationId xmlns:a16="http://schemas.microsoft.com/office/drawing/2014/main" id="{20E486EC-BFDC-4C13-AAED-472B311E8958}"/>
              </a:ext>
            </a:extLst>
          </p:cNvPr>
          <p:cNvCxnSpPr>
            <a:cxnSpLocks/>
          </p:cNvCxnSpPr>
          <p:nvPr/>
        </p:nvCxnSpPr>
        <p:spPr bwMode="auto">
          <a:xfrm>
            <a:off x="6681118" y="2297345"/>
            <a:ext cx="0" cy="4703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Connector 23">
            <a:extLst>
              <a:ext uri="{FF2B5EF4-FFF2-40B4-BE49-F238E27FC236}">
                <a16:creationId xmlns:a16="http://schemas.microsoft.com/office/drawing/2014/main" id="{0BF798C7-A176-40D1-AFB2-DF930FD86925}"/>
              </a:ext>
            </a:extLst>
          </p:cNvPr>
          <p:cNvCxnSpPr>
            <a:cxnSpLocks/>
          </p:cNvCxnSpPr>
          <p:nvPr/>
        </p:nvCxnSpPr>
        <p:spPr bwMode="auto">
          <a:xfrm>
            <a:off x="6681118" y="4573441"/>
            <a:ext cx="0" cy="1603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9C6431DC-43CE-47B3-B662-C5D079F67679}"/>
              </a:ext>
            </a:extLst>
          </p:cNvPr>
          <p:cNvCxnSpPr>
            <a:cxnSpLocks/>
          </p:cNvCxnSpPr>
          <p:nvPr/>
        </p:nvCxnSpPr>
        <p:spPr bwMode="auto">
          <a:xfrm>
            <a:off x="3426275" y="4733742"/>
            <a:ext cx="325484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a:extLst>
              <a:ext uri="{FF2B5EF4-FFF2-40B4-BE49-F238E27FC236}">
                <a16:creationId xmlns:a16="http://schemas.microsoft.com/office/drawing/2014/main" id="{97052477-A577-4E96-B2C0-F10DABCDDBA4}"/>
              </a:ext>
            </a:extLst>
          </p:cNvPr>
          <p:cNvSpPr txBox="1"/>
          <p:nvPr/>
        </p:nvSpPr>
        <p:spPr>
          <a:xfrm>
            <a:off x="5639477" y="2750436"/>
            <a:ext cx="1822861" cy="400110"/>
          </a:xfrm>
          <a:prstGeom prst="rect">
            <a:avLst/>
          </a:prstGeom>
          <a:noFill/>
        </p:spPr>
        <p:txBody>
          <a:bodyPr wrap="square" rtlCol="0">
            <a:spAutoFit/>
          </a:bodyPr>
          <a:lstStyle/>
          <a:p>
            <a:r>
              <a:rPr lang="en-IN" b="1" dirty="0">
                <a:solidFill>
                  <a:schemeClr val="bg1"/>
                </a:solidFill>
              </a:rPr>
              <a:t>Stack layer</a:t>
            </a:r>
          </a:p>
        </p:txBody>
      </p:sp>
      <p:cxnSp>
        <p:nvCxnSpPr>
          <p:cNvPr id="32" name="Straight Arrow Connector 31">
            <a:extLst>
              <a:ext uri="{FF2B5EF4-FFF2-40B4-BE49-F238E27FC236}">
                <a16:creationId xmlns:a16="http://schemas.microsoft.com/office/drawing/2014/main" id="{D761EE78-5EC9-4506-93B8-40E7877D9950}"/>
              </a:ext>
            </a:extLst>
          </p:cNvPr>
          <p:cNvCxnSpPr/>
          <p:nvPr/>
        </p:nvCxnSpPr>
        <p:spPr bwMode="auto">
          <a:xfrm>
            <a:off x="4592456" y="4207452"/>
            <a:ext cx="82073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Straight Arrow Connector 44">
            <a:extLst>
              <a:ext uri="{FF2B5EF4-FFF2-40B4-BE49-F238E27FC236}">
                <a16:creationId xmlns:a16="http://schemas.microsoft.com/office/drawing/2014/main" id="{E0E4A2D1-2558-4D4E-8C6D-E708BA1DE3AD}"/>
              </a:ext>
            </a:extLst>
          </p:cNvPr>
          <p:cNvCxnSpPr>
            <a:cxnSpLocks/>
            <a:endCxn id="12" idx="0"/>
          </p:cNvCxnSpPr>
          <p:nvPr/>
        </p:nvCxnSpPr>
        <p:spPr bwMode="auto">
          <a:xfrm flipH="1">
            <a:off x="3426275" y="4733742"/>
            <a:ext cx="2611" cy="1292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7" name="TextBox 76">
            <a:extLst>
              <a:ext uri="{FF2B5EF4-FFF2-40B4-BE49-F238E27FC236}">
                <a16:creationId xmlns:a16="http://schemas.microsoft.com/office/drawing/2014/main" id="{CA672FF3-4E68-4ED4-A88F-C2FD314E8671}"/>
              </a:ext>
            </a:extLst>
          </p:cNvPr>
          <p:cNvSpPr txBox="1"/>
          <p:nvPr/>
        </p:nvSpPr>
        <p:spPr>
          <a:xfrm>
            <a:off x="507871" y="1134432"/>
            <a:ext cx="7751033" cy="338554"/>
          </a:xfrm>
          <a:prstGeom prst="rect">
            <a:avLst/>
          </a:prstGeom>
          <a:noFill/>
        </p:spPr>
        <p:txBody>
          <a:bodyPr wrap="square" rtlCol="0">
            <a:spAutoFit/>
          </a:bodyPr>
          <a:lstStyle/>
          <a:p>
            <a:pPr marL="800100" lvl="1" indent="-342900" algn="l">
              <a:buClr>
                <a:schemeClr val="bg2"/>
              </a:buClr>
              <a:buFont typeface="Wingdings" panose="05000000000000000000" pitchFamily="2" charset="2"/>
              <a:buChar char="§"/>
            </a:pPr>
            <a:r>
              <a:rPr lang="en-IN" sz="1600" dirty="0"/>
              <a:t>Additional </a:t>
            </a:r>
            <a:r>
              <a:rPr lang="en-IN" sz="1600" dirty="0" err="1"/>
              <a:t>resnet</a:t>
            </a:r>
            <a:r>
              <a:rPr lang="en-IN" sz="1600" dirty="0"/>
              <a:t> connection between layer 1 and layer 4</a:t>
            </a:r>
          </a:p>
        </p:txBody>
      </p:sp>
      <p:sp>
        <p:nvSpPr>
          <p:cNvPr id="78" name="TextBox 77">
            <a:extLst>
              <a:ext uri="{FF2B5EF4-FFF2-40B4-BE49-F238E27FC236}">
                <a16:creationId xmlns:a16="http://schemas.microsoft.com/office/drawing/2014/main" id="{2A76D49D-0243-4D38-BE65-21E9CBD4BF9A}"/>
              </a:ext>
            </a:extLst>
          </p:cNvPr>
          <p:cNvSpPr txBox="1"/>
          <p:nvPr/>
        </p:nvSpPr>
        <p:spPr>
          <a:xfrm>
            <a:off x="2528568" y="5561102"/>
            <a:ext cx="2830709" cy="738664"/>
          </a:xfrm>
          <a:prstGeom prst="rect">
            <a:avLst/>
          </a:prstGeom>
          <a:noFill/>
        </p:spPr>
        <p:txBody>
          <a:bodyPr wrap="square" rtlCol="0">
            <a:spAutoFit/>
          </a:bodyPr>
          <a:lstStyle/>
          <a:p>
            <a:pPr algn="l"/>
            <a:r>
              <a:rPr lang="en-IN" sz="1400" dirty="0"/>
              <a:t>C- Convolution</a:t>
            </a:r>
          </a:p>
          <a:p>
            <a:pPr algn="l"/>
            <a:r>
              <a:rPr lang="en-IN" sz="1400" dirty="0"/>
              <a:t>B- Batch-Normalization</a:t>
            </a:r>
          </a:p>
          <a:p>
            <a:pPr algn="l"/>
            <a:r>
              <a:rPr lang="en-IN" sz="1400" dirty="0"/>
              <a:t>R- </a:t>
            </a:r>
            <a:r>
              <a:rPr lang="en-IN" sz="1400" dirty="0" err="1"/>
              <a:t>Relu</a:t>
            </a:r>
            <a:r>
              <a:rPr lang="en-IN" sz="1400" dirty="0"/>
              <a:t> activation</a:t>
            </a:r>
          </a:p>
        </p:txBody>
      </p:sp>
      <p:sp>
        <p:nvSpPr>
          <p:cNvPr id="84" name="TextBox 83">
            <a:extLst>
              <a:ext uri="{FF2B5EF4-FFF2-40B4-BE49-F238E27FC236}">
                <a16:creationId xmlns:a16="http://schemas.microsoft.com/office/drawing/2014/main" id="{DF6B2014-0C35-4B11-934D-FD2BA021A2B6}"/>
              </a:ext>
            </a:extLst>
          </p:cNvPr>
          <p:cNvSpPr txBox="1"/>
          <p:nvPr/>
        </p:nvSpPr>
        <p:spPr>
          <a:xfrm>
            <a:off x="4572000" y="5569669"/>
            <a:ext cx="2830709" cy="523220"/>
          </a:xfrm>
          <a:prstGeom prst="rect">
            <a:avLst/>
          </a:prstGeom>
          <a:noFill/>
        </p:spPr>
        <p:txBody>
          <a:bodyPr wrap="square" rtlCol="0">
            <a:spAutoFit/>
          </a:bodyPr>
          <a:lstStyle/>
          <a:p>
            <a:pPr algn="l"/>
            <a:r>
              <a:rPr lang="en-IN" sz="1400" dirty="0"/>
              <a:t>filters-128</a:t>
            </a:r>
          </a:p>
          <a:p>
            <a:pPr algn="l"/>
            <a:r>
              <a:rPr lang="en-IN" sz="1400" dirty="0"/>
              <a:t>output blocks-12,8,12</a:t>
            </a:r>
          </a:p>
        </p:txBody>
      </p:sp>
      <p:sp>
        <p:nvSpPr>
          <p:cNvPr id="55" name="Slide Number Placeholder 54">
            <a:extLst>
              <a:ext uri="{FF2B5EF4-FFF2-40B4-BE49-F238E27FC236}">
                <a16:creationId xmlns:a16="http://schemas.microsoft.com/office/drawing/2014/main" id="{5BC1A7DA-3FEF-4D16-9F04-9060674486E6}"/>
              </a:ext>
            </a:extLst>
          </p:cNvPr>
          <p:cNvSpPr>
            <a:spLocks noGrp="1"/>
          </p:cNvSpPr>
          <p:nvPr>
            <p:ph type="sldNum" sz="quarter" idx="12"/>
          </p:nvPr>
        </p:nvSpPr>
        <p:spPr/>
        <p:txBody>
          <a:bodyPr/>
          <a:lstStyle/>
          <a:p>
            <a:fld id="{17CC94CD-1FE7-0C44-80F4-2964C2C99554}" type="slidenum">
              <a:rPr lang="en-US" noProof="0" smtClean="0"/>
              <a:pPr/>
              <a:t>21</a:t>
            </a:fld>
            <a:endParaRPr lang="en-US" noProof="0"/>
          </a:p>
        </p:txBody>
      </p:sp>
      <p:sp>
        <p:nvSpPr>
          <p:cNvPr id="42" name="Footer Placeholder 5">
            <a:extLst>
              <a:ext uri="{FF2B5EF4-FFF2-40B4-BE49-F238E27FC236}">
                <a16:creationId xmlns:a16="http://schemas.microsoft.com/office/drawing/2014/main" id="{37E68EA8-26EB-454B-A304-FCDE6AF36E4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43" name="TextBox 42">
            <a:extLst>
              <a:ext uri="{FF2B5EF4-FFF2-40B4-BE49-F238E27FC236}">
                <a16:creationId xmlns:a16="http://schemas.microsoft.com/office/drawing/2014/main" id="{390A6C6C-DAE2-4800-A187-E62971233F20}"/>
              </a:ext>
            </a:extLst>
          </p:cNvPr>
          <p:cNvSpPr txBox="1"/>
          <p:nvPr/>
        </p:nvSpPr>
        <p:spPr>
          <a:xfrm>
            <a:off x="99904" y="775888"/>
            <a:ext cx="5899452" cy="400110"/>
          </a:xfrm>
          <a:prstGeom prst="rect">
            <a:avLst/>
          </a:prstGeom>
          <a:noFill/>
        </p:spPr>
        <p:txBody>
          <a:bodyPr wrap="square" rtlCol="0">
            <a:spAutoFit/>
          </a:bodyPr>
          <a:lstStyle/>
          <a:p>
            <a:pPr algn="l"/>
            <a:r>
              <a:rPr lang="en-IN" b="1" dirty="0"/>
              <a:t>Sub-pixel based Network– Double Resnet</a:t>
            </a:r>
          </a:p>
        </p:txBody>
      </p:sp>
    </p:spTree>
    <p:extLst>
      <p:ext uri="{BB962C8B-B14F-4D97-AF65-F5344CB8AC3E}">
        <p14:creationId xmlns:p14="http://schemas.microsoft.com/office/powerpoint/2010/main" val="232718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500"/>
                                        <p:tgtEl>
                                          <p:spTgt spid="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par>
                                <p:cTn id="16" presetID="10" presetClass="entr" presetSubtype="0" fill="hold"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500"/>
                                        <p:tgtEl>
                                          <p:spTgt spid="9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par>
                                <p:cTn id="22" presetID="10" presetClass="entr" presetSubtype="0" fill="hold" nodeType="with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par>
                                <p:cTn id="30" presetID="10" presetClass="entr" presetSubtype="0" fill="hold"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111"/>
                                        </p:tgtEl>
                                        <p:attrNameLst>
                                          <p:attrName>style.visibility</p:attrName>
                                        </p:attrNameLst>
                                      </p:cBhvr>
                                      <p:to>
                                        <p:strVal val="visible"/>
                                      </p:to>
                                    </p:set>
                                    <p:animEffect transition="in" filter="fade">
                                      <p:cBhvr>
                                        <p:cTn id="38" dur="500"/>
                                        <p:tgtEl>
                                          <p:spTgt spid="1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6"/>
                                        </p:tgtEl>
                                        <p:attrNameLst>
                                          <p:attrName>style.visibility</p:attrName>
                                        </p:attrNameLst>
                                      </p:cBhvr>
                                      <p:to>
                                        <p:strVal val="visible"/>
                                      </p:to>
                                    </p:set>
                                    <p:animEffect transition="in" filter="fade">
                                      <p:cBhvr>
                                        <p:cTn id="43" dur="500"/>
                                        <p:tgtEl>
                                          <p:spTgt spid="1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500"/>
                                        <p:tgtEl>
                                          <p:spTgt spid="73"/>
                                        </p:tgtEl>
                                      </p:cBhvr>
                                    </p:animEffect>
                                  </p:childTnLst>
                                </p:cTn>
                              </p:par>
                              <p:par>
                                <p:cTn id="49" presetID="10" presetClass="entr" presetSubtype="0" fill="hold" nodeType="withEffect">
                                  <p:stCondLst>
                                    <p:cond delay="0"/>
                                  </p:stCondLst>
                                  <p:childTnLst>
                                    <p:set>
                                      <p:cBhvr>
                                        <p:cTn id="50" dur="1" fill="hold">
                                          <p:stCondLst>
                                            <p:cond delay="0"/>
                                          </p:stCondLst>
                                        </p:cTn>
                                        <p:tgtEl>
                                          <p:spTgt spid="78">
                                            <p:txEl>
                                              <p:pRg st="0" end="0"/>
                                            </p:txEl>
                                          </p:spTgt>
                                        </p:tgtEl>
                                        <p:attrNameLst>
                                          <p:attrName>style.visibility</p:attrName>
                                        </p:attrNameLst>
                                      </p:cBhvr>
                                      <p:to>
                                        <p:strVal val="visible"/>
                                      </p:to>
                                    </p:set>
                                    <p:animEffect transition="in" filter="fade">
                                      <p:cBhvr>
                                        <p:cTn id="51" dur="500"/>
                                        <p:tgtEl>
                                          <p:spTgt spid="78">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8">
                                            <p:txEl>
                                              <p:pRg st="1" end="1"/>
                                            </p:txEl>
                                          </p:spTgt>
                                        </p:tgtEl>
                                        <p:attrNameLst>
                                          <p:attrName>style.visibility</p:attrName>
                                        </p:attrNameLst>
                                      </p:cBhvr>
                                      <p:to>
                                        <p:strVal val="visible"/>
                                      </p:to>
                                    </p:set>
                                    <p:animEffect transition="in" filter="fade">
                                      <p:cBhvr>
                                        <p:cTn id="54" dur="500"/>
                                        <p:tgtEl>
                                          <p:spTgt spid="78">
                                            <p:txEl>
                                              <p:pRg st="1" end="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8">
                                            <p:txEl>
                                              <p:pRg st="2" end="2"/>
                                            </p:txEl>
                                          </p:spTgt>
                                        </p:tgtEl>
                                        <p:attrNameLst>
                                          <p:attrName>style.visibility</p:attrName>
                                        </p:attrNameLst>
                                      </p:cBhvr>
                                      <p:to>
                                        <p:strVal val="visible"/>
                                      </p:to>
                                    </p:set>
                                    <p:animEffect transition="in" filter="fade">
                                      <p:cBhvr>
                                        <p:cTn id="57" dur="500"/>
                                        <p:tgtEl>
                                          <p:spTgt spid="78">
                                            <p:txEl>
                                              <p:pRg st="2" end="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84">
                                            <p:txEl>
                                              <p:pRg st="0" end="0"/>
                                            </p:txEl>
                                          </p:spTgt>
                                        </p:tgtEl>
                                        <p:attrNameLst>
                                          <p:attrName>style.visibility</p:attrName>
                                        </p:attrNameLst>
                                      </p:cBhvr>
                                      <p:to>
                                        <p:strVal val="visible"/>
                                      </p:to>
                                    </p:set>
                                    <p:animEffect transition="in" filter="fade">
                                      <p:cBhvr>
                                        <p:cTn id="60" dur="500"/>
                                        <p:tgtEl>
                                          <p:spTgt spid="84">
                                            <p:txEl>
                                              <p:pRg st="0" end="0"/>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4">
                                            <p:txEl>
                                              <p:pRg st="1" end="1"/>
                                            </p:txEl>
                                          </p:spTgt>
                                        </p:tgtEl>
                                        <p:attrNameLst>
                                          <p:attrName>style.visibility</p:attrName>
                                        </p:attrNameLst>
                                      </p:cBhvr>
                                      <p:to>
                                        <p:strVal val="visible"/>
                                      </p:to>
                                    </p:set>
                                    <p:animEffect transition="in" filter="fade">
                                      <p:cBhvr>
                                        <p:cTn id="63" dur="500"/>
                                        <p:tgtEl>
                                          <p:spTgt spid="8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10"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par>
                                <p:cTn id="87" presetID="10"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9" grpId="0"/>
      <p:bldP spid="92" grpId="0" animBg="1"/>
      <p:bldP spid="97" grpId="0"/>
      <p:bldP spid="116" grpId="0" animBg="1"/>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D0BD9956-B3F9-4E2B-9EBC-BDCA8B822E0E}"/>
              </a:ext>
            </a:extLst>
          </p:cNvPr>
          <p:cNvGrpSpPr/>
          <p:nvPr/>
        </p:nvGrpSpPr>
        <p:grpSpPr>
          <a:xfrm>
            <a:off x="506133" y="2674022"/>
            <a:ext cx="620258" cy="1841275"/>
            <a:chOff x="208873" y="2570850"/>
            <a:chExt cx="826453" cy="1841275"/>
          </a:xfrm>
        </p:grpSpPr>
        <p:sp>
          <p:nvSpPr>
            <p:cNvPr id="5" name="TextBox 4">
              <a:extLst>
                <a:ext uri="{FF2B5EF4-FFF2-40B4-BE49-F238E27FC236}">
                  <a16:creationId xmlns:a16="http://schemas.microsoft.com/office/drawing/2014/main" id="{BE09DFD8-6645-4E5B-8B11-CDBA32AAB146}"/>
                </a:ext>
              </a:extLst>
            </p:cNvPr>
            <p:cNvSpPr txBox="1"/>
            <p:nvPr/>
          </p:nvSpPr>
          <p:spPr>
            <a:xfrm rot="16200000">
              <a:off x="-298538" y="3078261"/>
              <a:ext cx="1841275" cy="826453"/>
            </a:xfrm>
            <a:prstGeom prst="rect">
              <a:avLst/>
            </a:prstGeom>
            <a:solidFill>
              <a:srgbClr val="FFFF00"/>
            </a:solidFill>
            <a:ln>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7FC9157F-9B79-4036-A478-62E676797B46}"/>
                </a:ext>
              </a:extLst>
            </p:cNvPr>
            <p:cNvSpPr txBox="1"/>
            <p:nvPr/>
          </p:nvSpPr>
          <p:spPr>
            <a:xfrm>
              <a:off x="459673" y="2691268"/>
              <a:ext cx="324852" cy="1600438"/>
            </a:xfrm>
            <a:prstGeom prst="rect">
              <a:avLst/>
            </a:prstGeom>
            <a:noFill/>
          </p:spPr>
          <p:txBody>
            <a:bodyPr wrap="square" rtlCol="0">
              <a:spAutoFit/>
            </a:bodyPr>
            <a:lstStyle/>
            <a:p>
              <a:pPr algn="ctr"/>
              <a:r>
                <a:rPr lang="en-IN" sz="1400" b="1" dirty="0"/>
                <a:t>N</a:t>
              </a:r>
            </a:p>
            <a:p>
              <a:pPr algn="ctr"/>
              <a:r>
                <a:rPr lang="en-IN" sz="1400" b="1" dirty="0"/>
                <a:t>E</a:t>
              </a:r>
            </a:p>
            <a:p>
              <a:pPr algn="ctr"/>
              <a:r>
                <a:rPr lang="en-IN" sz="1400" b="1" dirty="0"/>
                <a:t>T</a:t>
              </a:r>
            </a:p>
            <a:p>
              <a:pPr algn="ctr"/>
              <a:r>
                <a:rPr lang="en-IN" sz="1400" b="1" dirty="0"/>
                <a:t>W</a:t>
              </a:r>
            </a:p>
            <a:p>
              <a:pPr algn="ctr"/>
              <a:r>
                <a:rPr lang="en-IN" sz="1400" b="1" dirty="0"/>
                <a:t>O</a:t>
              </a:r>
            </a:p>
            <a:p>
              <a:pPr algn="ctr"/>
              <a:r>
                <a:rPr lang="en-IN" sz="1400" b="1" dirty="0"/>
                <a:t>R</a:t>
              </a:r>
            </a:p>
            <a:p>
              <a:pPr algn="ctr"/>
              <a:r>
                <a:rPr lang="en-IN" sz="1400" b="1" dirty="0"/>
                <a:t>K</a:t>
              </a:r>
            </a:p>
          </p:txBody>
        </p:sp>
      </p:grpSp>
      <p:sp>
        <p:nvSpPr>
          <p:cNvPr id="79" name="TextBox 78">
            <a:extLst>
              <a:ext uri="{FF2B5EF4-FFF2-40B4-BE49-F238E27FC236}">
                <a16:creationId xmlns:a16="http://schemas.microsoft.com/office/drawing/2014/main" id="{B755345E-32B6-40C5-9CEF-FD8862248F5B}"/>
              </a:ext>
            </a:extLst>
          </p:cNvPr>
          <p:cNvSpPr txBox="1"/>
          <p:nvPr/>
        </p:nvSpPr>
        <p:spPr>
          <a:xfrm>
            <a:off x="232246" y="1945002"/>
            <a:ext cx="1015613" cy="400110"/>
          </a:xfrm>
          <a:prstGeom prst="rect">
            <a:avLst/>
          </a:prstGeom>
          <a:noFill/>
        </p:spPr>
        <p:txBody>
          <a:bodyPr wrap="square" rtlCol="0">
            <a:spAutoFit/>
          </a:bodyPr>
          <a:lstStyle/>
          <a:p>
            <a:r>
              <a:rPr lang="en-IN" dirty="0"/>
              <a:t>Input</a:t>
            </a:r>
          </a:p>
        </p:txBody>
      </p:sp>
      <p:sp>
        <p:nvSpPr>
          <p:cNvPr id="92" name="Flowchart: Or 91">
            <a:extLst>
              <a:ext uri="{FF2B5EF4-FFF2-40B4-BE49-F238E27FC236}">
                <a16:creationId xmlns:a16="http://schemas.microsoft.com/office/drawing/2014/main" id="{26F2CD62-3C34-4684-9E5F-1C9368DC14EC}"/>
              </a:ext>
            </a:extLst>
          </p:cNvPr>
          <p:cNvSpPr/>
          <p:nvPr/>
        </p:nvSpPr>
        <p:spPr bwMode="auto">
          <a:xfrm>
            <a:off x="683854" y="4837396"/>
            <a:ext cx="203549" cy="163933"/>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96" name="Straight Arrow Connector 95">
            <a:extLst>
              <a:ext uri="{FF2B5EF4-FFF2-40B4-BE49-F238E27FC236}">
                <a16:creationId xmlns:a16="http://schemas.microsoft.com/office/drawing/2014/main" id="{4C567D69-813A-4101-964A-2ED6C77D688B}"/>
              </a:ext>
            </a:extLst>
          </p:cNvPr>
          <p:cNvCxnSpPr>
            <a:cxnSpLocks/>
          </p:cNvCxnSpPr>
          <p:nvPr/>
        </p:nvCxnSpPr>
        <p:spPr bwMode="auto">
          <a:xfrm flipH="1">
            <a:off x="796376" y="4522500"/>
            <a:ext cx="1526" cy="66586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97" name="TextBox 96">
            <a:extLst>
              <a:ext uri="{FF2B5EF4-FFF2-40B4-BE49-F238E27FC236}">
                <a16:creationId xmlns:a16="http://schemas.microsoft.com/office/drawing/2014/main" id="{75CE3C50-C62E-4812-A0BA-793928DC0A3B}"/>
              </a:ext>
            </a:extLst>
          </p:cNvPr>
          <p:cNvSpPr txBox="1"/>
          <p:nvPr/>
        </p:nvSpPr>
        <p:spPr>
          <a:xfrm>
            <a:off x="302812" y="5159568"/>
            <a:ext cx="965631" cy="362094"/>
          </a:xfrm>
          <a:prstGeom prst="rect">
            <a:avLst/>
          </a:prstGeom>
          <a:noFill/>
        </p:spPr>
        <p:txBody>
          <a:bodyPr wrap="square" rtlCol="0">
            <a:spAutoFit/>
          </a:bodyPr>
          <a:lstStyle/>
          <a:p>
            <a:r>
              <a:rPr lang="en-IN" dirty="0"/>
              <a:t>Output</a:t>
            </a:r>
          </a:p>
        </p:txBody>
      </p:sp>
      <p:grpSp>
        <p:nvGrpSpPr>
          <p:cNvPr id="58" name="Group 57">
            <a:extLst>
              <a:ext uri="{FF2B5EF4-FFF2-40B4-BE49-F238E27FC236}">
                <a16:creationId xmlns:a16="http://schemas.microsoft.com/office/drawing/2014/main" id="{D05C6BDC-E25B-4824-98F6-B71061CA0EAE}"/>
              </a:ext>
            </a:extLst>
          </p:cNvPr>
          <p:cNvGrpSpPr/>
          <p:nvPr/>
        </p:nvGrpSpPr>
        <p:grpSpPr>
          <a:xfrm>
            <a:off x="5501410" y="1514218"/>
            <a:ext cx="2831432" cy="919030"/>
            <a:chOff x="5362067" y="1227221"/>
            <a:chExt cx="3396922" cy="928804"/>
          </a:xfrm>
        </p:grpSpPr>
        <p:sp>
          <p:nvSpPr>
            <p:cNvPr id="57" name="Rectangle 56">
              <a:extLst>
                <a:ext uri="{FF2B5EF4-FFF2-40B4-BE49-F238E27FC236}">
                  <a16:creationId xmlns:a16="http://schemas.microsoft.com/office/drawing/2014/main" id="{6CE2DEBA-8B35-4A53-858C-6AD2F0FEF2B0}"/>
                </a:ext>
              </a:extLst>
            </p:cNvPr>
            <p:cNvSpPr/>
            <p:nvPr/>
          </p:nvSpPr>
          <p:spPr bwMode="auto">
            <a:xfrm>
              <a:off x="5362067" y="1227221"/>
              <a:ext cx="3396922" cy="928804"/>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13" name="Rectangle 12">
              <a:extLst>
                <a:ext uri="{FF2B5EF4-FFF2-40B4-BE49-F238E27FC236}">
                  <a16:creationId xmlns:a16="http://schemas.microsoft.com/office/drawing/2014/main" id="{82826CD8-A552-4ACC-B1B7-7EF99801B2B7}"/>
                </a:ext>
              </a:extLst>
            </p:cNvPr>
            <p:cNvSpPr/>
            <p:nvPr/>
          </p:nvSpPr>
          <p:spPr bwMode="auto">
            <a:xfrm>
              <a:off x="5470351" y="1334126"/>
              <a:ext cx="1483902" cy="69881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64</a:t>
              </a:r>
              <a:r>
                <a:rPr kumimoji="0" lang="en-IN" sz="1400" b="1" i="0" u="none" strike="noStrike" cap="none" normalizeH="0" baseline="0" dirty="0">
                  <a:ln>
                    <a:noFill/>
                  </a:ln>
                  <a:solidFill>
                    <a:schemeClr val="bg1"/>
                  </a:solidFill>
                  <a:effectLst/>
                  <a:latin typeface="Arial" pitchFamily="34" charset="0"/>
                </a:rPr>
                <a:t> 3x3filters</a:t>
              </a:r>
            </a:p>
          </p:txBody>
        </p:sp>
        <p:sp>
          <p:nvSpPr>
            <p:cNvPr id="15" name="Rectangle 14">
              <a:extLst>
                <a:ext uri="{FF2B5EF4-FFF2-40B4-BE49-F238E27FC236}">
                  <a16:creationId xmlns:a16="http://schemas.microsoft.com/office/drawing/2014/main" id="{7FBF02E5-C28E-4722-A4E0-E18978F6C84C}"/>
                </a:ext>
              </a:extLst>
            </p:cNvPr>
            <p:cNvSpPr/>
            <p:nvPr/>
          </p:nvSpPr>
          <p:spPr bwMode="auto">
            <a:xfrm>
              <a:off x="7319203" y="1404599"/>
              <a:ext cx="1331503" cy="588625"/>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20" name="Straight Arrow Connector 19">
              <a:extLst>
                <a:ext uri="{FF2B5EF4-FFF2-40B4-BE49-F238E27FC236}">
                  <a16:creationId xmlns:a16="http://schemas.microsoft.com/office/drawing/2014/main" id="{7BFF7EBA-ECF9-4631-B4E9-6CA25D455A52}"/>
                </a:ext>
              </a:extLst>
            </p:cNvPr>
            <p:cNvCxnSpPr>
              <a:cxnSpLocks/>
              <a:endCxn id="15" idx="1"/>
            </p:cNvCxnSpPr>
            <p:nvPr/>
          </p:nvCxnSpPr>
          <p:spPr bwMode="auto">
            <a:xfrm flipV="1">
              <a:off x="6954254" y="1698912"/>
              <a:ext cx="364949" cy="33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4" name="Group 43">
            <a:extLst>
              <a:ext uri="{FF2B5EF4-FFF2-40B4-BE49-F238E27FC236}">
                <a16:creationId xmlns:a16="http://schemas.microsoft.com/office/drawing/2014/main" id="{AD1444C6-1BD6-4939-A7DA-C6D6F2D66F5B}"/>
              </a:ext>
            </a:extLst>
          </p:cNvPr>
          <p:cNvGrpSpPr/>
          <p:nvPr/>
        </p:nvGrpSpPr>
        <p:grpSpPr>
          <a:xfrm>
            <a:off x="5527661" y="2516962"/>
            <a:ext cx="2830710" cy="2266103"/>
            <a:chOff x="6212303" y="2201779"/>
            <a:chExt cx="2245897" cy="2597301"/>
          </a:xfrm>
        </p:grpSpPr>
        <p:sp>
          <p:nvSpPr>
            <p:cNvPr id="43" name="Rectangle 42">
              <a:extLst>
                <a:ext uri="{FF2B5EF4-FFF2-40B4-BE49-F238E27FC236}">
                  <a16:creationId xmlns:a16="http://schemas.microsoft.com/office/drawing/2014/main" id="{99861CCA-DB3F-4068-B28F-8E5C2F291A05}"/>
                </a:ext>
              </a:extLst>
            </p:cNvPr>
            <p:cNvSpPr/>
            <p:nvPr/>
          </p:nvSpPr>
          <p:spPr bwMode="auto">
            <a:xfrm>
              <a:off x="6212303" y="2201779"/>
              <a:ext cx="2245897" cy="2597301"/>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grpSp>
          <p:nvGrpSpPr>
            <p:cNvPr id="42" name="Group 41">
              <a:extLst>
                <a:ext uri="{FF2B5EF4-FFF2-40B4-BE49-F238E27FC236}">
                  <a16:creationId xmlns:a16="http://schemas.microsoft.com/office/drawing/2014/main" id="{CFE4F31A-0A51-4D62-B072-B86D8C4FA8D1}"/>
                </a:ext>
              </a:extLst>
            </p:cNvPr>
            <p:cNvGrpSpPr/>
            <p:nvPr/>
          </p:nvGrpSpPr>
          <p:grpSpPr>
            <a:xfrm>
              <a:off x="6481955" y="2467464"/>
              <a:ext cx="1712255" cy="1906669"/>
              <a:chOff x="5375055" y="2440660"/>
              <a:chExt cx="1712255" cy="1906669"/>
            </a:xfrm>
          </p:grpSpPr>
          <p:sp>
            <p:nvSpPr>
              <p:cNvPr id="35" name="Rectangle 34">
                <a:extLst>
                  <a:ext uri="{FF2B5EF4-FFF2-40B4-BE49-F238E27FC236}">
                    <a16:creationId xmlns:a16="http://schemas.microsoft.com/office/drawing/2014/main" id="{06C18D89-5153-4B97-97CF-E2743B1497B0}"/>
                  </a:ext>
                </a:extLst>
              </p:cNvPr>
              <p:cNvSpPr/>
              <p:nvPr/>
            </p:nvSpPr>
            <p:spPr bwMode="auto">
              <a:xfrm>
                <a:off x="5380718" y="2440660"/>
                <a:ext cx="1706592" cy="54972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64</a:t>
                </a:r>
                <a:r>
                  <a:rPr kumimoji="0" lang="en-IN" sz="1400" b="1" i="0" u="none" strike="noStrike" cap="none" normalizeH="0" baseline="0" dirty="0">
                    <a:ln>
                      <a:noFill/>
                    </a:ln>
                    <a:solidFill>
                      <a:schemeClr val="bg1"/>
                    </a:solidFill>
                    <a:effectLst/>
                    <a:latin typeface="Arial" pitchFamily="34" charset="0"/>
                  </a:rPr>
                  <a:t> 3x3 filters</a:t>
                </a:r>
              </a:p>
            </p:txBody>
          </p:sp>
          <p:sp>
            <p:nvSpPr>
              <p:cNvPr id="36" name="Rectangle 35">
                <a:extLst>
                  <a:ext uri="{FF2B5EF4-FFF2-40B4-BE49-F238E27FC236}">
                    <a16:creationId xmlns:a16="http://schemas.microsoft.com/office/drawing/2014/main" id="{F6CA64D5-4215-401A-B3D9-6450319E9A10}"/>
                  </a:ext>
                </a:extLst>
              </p:cNvPr>
              <p:cNvSpPr/>
              <p:nvPr/>
            </p:nvSpPr>
            <p:spPr bwMode="auto">
              <a:xfrm>
                <a:off x="5375055" y="3273917"/>
                <a:ext cx="1706592" cy="46099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Batch Normalization</a:t>
                </a:r>
              </a:p>
            </p:txBody>
          </p:sp>
          <p:sp>
            <p:nvSpPr>
              <p:cNvPr id="37" name="Rectangle 36">
                <a:extLst>
                  <a:ext uri="{FF2B5EF4-FFF2-40B4-BE49-F238E27FC236}">
                    <a16:creationId xmlns:a16="http://schemas.microsoft.com/office/drawing/2014/main" id="{761AC681-CCA5-456B-AF41-D53534211AC3}"/>
                  </a:ext>
                </a:extLst>
              </p:cNvPr>
              <p:cNvSpPr/>
              <p:nvPr/>
            </p:nvSpPr>
            <p:spPr bwMode="auto">
              <a:xfrm>
                <a:off x="5375055" y="4018441"/>
                <a:ext cx="1706592" cy="32888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39" name="Straight Arrow Connector 38">
                <a:extLst>
                  <a:ext uri="{FF2B5EF4-FFF2-40B4-BE49-F238E27FC236}">
                    <a16:creationId xmlns:a16="http://schemas.microsoft.com/office/drawing/2014/main" id="{065F408D-CA37-4B93-86F8-6DBB9E644F48}"/>
                  </a:ext>
                </a:extLst>
              </p:cNvPr>
              <p:cNvCxnSpPr>
                <a:cxnSpLocks/>
                <a:stCxn id="35" idx="2"/>
                <a:endCxn id="36" idx="0"/>
              </p:cNvCxnSpPr>
              <p:nvPr/>
            </p:nvCxnSpPr>
            <p:spPr bwMode="auto">
              <a:xfrm flipH="1">
                <a:off x="6230092" y="2990384"/>
                <a:ext cx="2182" cy="2835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0F77C358-6395-4810-A52A-8099C8392539}"/>
                  </a:ext>
                </a:extLst>
              </p:cNvPr>
              <p:cNvCxnSpPr>
                <a:cxnSpLocks/>
                <a:stCxn id="36" idx="2"/>
                <a:endCxn id="37" idx="0"/>
              </p:cNvCxnSpPr>
              <p:nvPr/>
            </p:nvCxnSpPr>
            <p:spPr bwMode="auto">
              <a:xfrm>
                <a:off x="6228352" y="3734910"/>
                <a:ext cx="0" cy="2835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sp>
        <p:nvSpPr>
          <p:cNvPr id="75" name="Rectangle 74">
            <a:extLst>
              <a:ext uri="{FF2B5EF4-FFF2-40B4-BE49-F238E27FC236}">
                <a16:creationId xmlns:a16="http://schemas.microsoft.com/office/drawing/2014/main" id="{BC654B07-F72D-47C7-89D5-A8A8B219ECBD}"/>
              </a:ext>
            </a:extLst>
          </p:cNvPr>
          <p:cNvSpPr/>
          <p:nvPr/>
        </p:nvSpPr>
        <p:spPr bwMode="auto">
          <a:xfrm>
            <a:off x="5527661" y="4905017"/>
            <a:ext cx="2830709" cy="73047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Output blocks 3x3 filters</a:t>
            </a:r>
          </a:p>
          <a:p>
            <a:pPr algn="ctr"/>
            <a:endParaRPr lang="en-IN" sz="1400" b="1" dirty="0">
              <a:solidFill>
                <a:schemeClr val="bg1"/>
              </a:solidFill>
              <a:latin typeface="Arial" pitchFamily="34" charset="0"/>
            </a:endParaRPr>
          </a:p>
        </p:txBody>
      </p:sp>
      <p:grpSp>
        <p:nvGrpSpPr>
          <p:cNvPr id="73" name="Group 72">
            <a:extLst>
              <a:ext uri="{FF2B5EF4-FFF2-40B4-BE49-F238E27FC236}">
                <a16:creationId xmlns:a16="http://schemas.microsoft.com/office/drawing/2014/main" id="{18EB4EC6-9EF5-4B67-A5ED-9A249C8B551F}"/>
              </a:ext>
            </a:extLst>
          </p:cNvPr>
          <p:cNvGrpSpPr/>
          <p:nvPr/>
        </p:nvGrpSpPr>
        <p:grpSpPr>
          <a:xfrm>
            <a:off x="1800795" y="1536079"/>
            <a:ext cx="3026130" cy="4063370"/>
            <a:chOff x="2021304" y="1227221"/>
            <a:chExt cx="3182765" cy="4584032"/>
          </a:xfrm>
        </p:grpSpPr>
        <p:sp>
          <p:nvSpPr>
            <p:cNvPr id="71" name="Rectangle 70">
              <a:extLst>
                <a:ext uri="{FF2B5EF4-FFF2-40B4-BE49-F238E27FC236}">
                  <a16:creationId xmlns:a16="http://schemas.microsoft.com/office/drawing/2014/main" id="{28E4B8E7-D3F9-489E-9BC3-1928E73B6248}"/>
                </a:ext>
              </a:extLst>
            </p:cNvPr>
            <p:cNvSpPr/>
            <p:nvPr/>
          </p:nvSpPr>
          <p:spPr bwMode="auto">
            <a:xfrm>
              <a:off x="2021304" y="1227221"/>
              <a:ext cx="3182765" cy="45840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65" name="Rectangle 64">
              <a:extLst>
                <a:ext uri="{FF2B5EF4-FFF2-40B4-BE49-F238E27FC236}">
                  <a16:creationId xmlns:a16="http://schemas.microsoft.com/office/drawing/2014/main" id="{B063A9BA-7A76-4759-84E7-0589BFFAD09D}"/>
                </a:ext>
              </a:extLst>
            </p:cNvPr>
            <p:cNvSpPr/>
            <p:nvPr/>
          </p:nvSpPr>
          <p:spPr bwMode="auto">
            <a:xfrm>
              <a:off x="2445456" y="2211318"/>
              <a:ext cx="2568429" cy="250767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86E0FB10-6F9E-46F3-ABC6-D3B61CB132C0}"/>
                </a:ext>
              </a:extLst>
            </p:cNvPr>
            <p:cNvSpPr/>
            <p:nvPr/>
          </p:nvSpPr>
          <p:spPr bwMode="auto">
            <a:xfrm>
              <a:off x="2514594" y="1481592"/>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 CR block</a:t>
              </a:r>
              <a:endParaRPr kumimoji="0" lang="en-IN" sz="1800" b="1" i="0" u="none" strike="noStrike" cap="none" normalizeH="0" baseline="0" dirty="0">
                <a:ln>
                  <a:noFill/>
                </a:ln>
                <a:solidFill>
                  <a:schemeClr val="bg1"/>
                </a:solidFill>
                <a:effectLst/>
                <a:latin typeface="Arial" pitchFamily="34" charset="0"/>
              </a:endParaRPr>
            </a:p>
          </p:txBody>
        </p:sp>
        <p:sp>
          <p:nvSpPr>
            <p:cNvPr id="12" name="Rectangle 11">
              <a:extLst>
                <a:ext uri="{FF2B5EF4-FFF2-40B4-BE49-F238E27FC236}">
                  <a16:creationId xmlns:a16="http://schemas.microsoft.com/office/drawing/2014/main" id="{C5F44B93-08D8-4176-AD2E-65CC4C74EA7B}"/>
                </a:ext>
              </a:extLst>
            </p:cNvPr>
            <p:cNvSpPr/>
            <p:nvPr/>
          </p:nvSpPr>
          <p:spPr bwMode="auto">
            <a:xfrm>
              <a:off x="2514594" y="5044024"/>
              <a:ext cx="2370221" cy="54196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 C block</a:t>
              </a:r>
              <a:endParaRPr kumimoji="0" lang="en-IN" sz="1800" b="1" i="0" u="none" strike="noStrike" cap="none" normalizeH="0" baseline="0" dirty="0">
                <a:ln>
                  <a:noFill/>
                </a:ln>
                <a:solidFill>
                  <a:schemeClr val="bg1"/>
                </a:solidFill>
                <a:effectLst/>
                <a:latin typeface="Arial" pitchFamily="34" charset="0"/>
              </a:endParaRPr>
            </a:p>
          </p:txBody>
        </p:sp>
        <p:cxnSp>
          <p:nvCxnSpPr>
            <p:cNvPr id="61" name="Straight Arrow Connector 60">
              <a:extLst>
                <a:ext uri="{FF2B5EF4-FFF2-40B4-BE49-F238E27FC236}">
                  <a16:creationId xmlns:a16="http://schemas.microsoft.com/office/drawing/2014/main" id="{832B3721-B1A1-4D6F-8B05-33536E1AD868}"/>
                </a:ext>
              </a:extLst>
            </p:cNvPr>
            <p:cNvCxnSpPr>
              <a:stCxn id="7" idx="2"/>
              <a:endCxn id="9" idx="0"/>
            </p:cNvCxnSpPr>
            <p:nvPr/>
          </p:nvCxnSpPr>
          <p:spPr bwMode="auto">
            <a:xfrm>
              <a:off x="3699705" y="1986919"/>
              <a:ext cx="0" cy="348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70" name="Group 69">
              <a:extLst>
                <a:ext uri="{FF2B5EF4-FFF2-40B4-BE49-F238E27FC236}">
                  <a16:creationId xmlns:a16="http://schemas.microsoft.com/office/drawing/2014/main" id="{9258807A-FA40-4DE5-BE4A-D57627209EA3}"/>
                </a:ext>
              </a:extLst>
            </p:cNvPr>
            <p:cNvGrpSpPr/>
            <p:nvPr/>
          </p:nvGrpSpPr>
          <p:grpSpPr>
            <a:xfrm>
              <a:off x="2514594" y="2335070"/>
              <a:ext cx="2370221" cy="2188698"/>
              <a:chOff x="2514594" y="2335070"/>
              <a:chExt cx="2370221" cy="2188698"/>
            </a:xfrm>
          </p:grpSpPr>
          <p:sp>
            <p:nvSpPr>
              <p:cNvPr id="9" name="Rectangle 8">
                <a:extLst>
                  <a:ext uri="{FF2B5EF4-FFF2-40B4-BE49-F238E27FC236}">
                    <a16:creationId xmlns:a16="http://schemas.microsoft.com/office/drawing/2014/main" id="{376F7472-B9CB-4C5F-BE35-4F7E5B9FCBEC}"/>
                  </a:ext>
                </a:extLst>
              </p:cNvPr>
              <p:cNvSpPr/>
              <p:nvPr/>
            </p:nvSpPr>
            <p:spPr bwMode="auto">
              <a:xfrm>
                <a:off x="2514594" y="2335070"/>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CBR block</a:t>
                </a:r>
                <a:endParaRPr kumimoji="0" lang="en-IN" sz="1800" b="1" i="0" u="none" strike="noStrike" cap="none" normalizeH="0" baseline="0" dirty="0">
                  <a:ln>
                    <a:noFill/>
                  </a:ln>
                  <a:solidFill>
                    <a:schemeClr val="bg1"/>
                  </a:solidFill>
                  <a:effectLst/>
                  <a:latin typeface="Arial" pitchFamily="34" charset="0"/>
                </a:endParaRPr>
              </a:p>
            </p:txBody>
          </p:sp>
          <p:sp>
            <p:nvSpPr>
              <p:cNvPr id="11" name="Rectangle 10">
                <a:extLst>
                  <a:ext uri="{FF2B5EF4-FFF2-40B4-BE49-F238E27FC236}">
                    <a16:creationId xmlns:a16="http://schemas.microsoft.com/office/drawing/2014/main" id="{7BF966B7-248B-486D-A7F3-02ACB454B40A}"/>
                  </a:ext>
                </a:extLst>
              </p:cNvPr>
              <p:cNvSpPr/>
              <p:nvPr/>
            </p:nvSpPr>
            <p:spPr bwMode="auto">
              <a:xfrm>
                <a:off x="2514594" y="4018441"/>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CBR block</a:t>
                </a:r>
                <a:endParaRPr kumimoji="0" lang="en-IN" sz="1800" b="1" i="0" u="none" strike="noStrike" cap="none" normalizeH="0" baseline="0" dirty="0">
                  <a:ln>
                    <a:noFill/>
                  </a:ln>
                  <a:solidFill>
                    <a:schemeClr val="bg1"/>
                  </a:solidFill>
                  <a:effectLst/>
                  <a:latin typeface="Arial" pitchFamily="34" charset="0"/>
                </a:endParaRPr>
              </a:p>
            </p:txBody>
          </p:sp>
        </p:grpSp>
        <p:cxnSp>
          <p:nvCxnSpPr>
            <p:cNvPr id="67" name="Straight Arrow Connector 66">
              <a:extLst>
                <a:ext uri="{FF2B5EF4-FFF2-40B4-BE49-F238E27FC236}">
                  <a16:creationId xmlns:a16="http://schemas.microsoft.com/office/drawing/2014/main" id="{3BDFC09D-78BC-4164-949D-EA4062191F1F}"/>
                </a:ext>
              </a:extLst>
            </p:cNvPr>
            <p:cNvCxnSpPr>
              <a:cxnSpLocks/>
              <a:endCxn id="12" idx="0"/>
            </p:cNvCxnSpPr>
            <p:nvPr/>
          </p:nvCxnSpPr>
          <p:spPr bwMode="auto">
            <a:xfrm>
              <a:off x="3699705" y="4731638"/>
              <a:ext cx="0" cy="312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59" name="Arrow: Right 58">
            <a:extLst>
              <a:ext uri="{FF2B5EF4-FFF2-40B4-BE49-F238E27FC236}">
                <a16:creationId xmlns:a16="http://schemas.microsoft.com/office/drawing/2014/main" id="{7BD2A1BC-D2D8-4131-A15D-C4A6A6B0BDDB}"/>
              </a:ext>
            </a:extLst>
          </p:cNvPr>
          <p:cNvSpPr/>
          <p:nvPr/>
        </p:nvSpPr>
        <p:spPr bwMode="auto">
          <a:xfrm>
            <a:off x="4523381" y="1831752"/>
            <a:ext cx="948634"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4" name="Arrow: Right 73">
            <a:extLst>
              <a:ext uri="{FF2B5EF4-FFF2-40B4-BE49-F238E27FC236}">
                <a16:creationId xmlns:a16="http://schemas.microsoft.com/office/drawing/2014/main" id="{F25DC918-BDB1-4439-AB1F-46F4514FA180}"/>
              </a:ext>
            </a:extLst>
          </p:cNvPr>
          <p:cNvSpPr/>
          <p:nvPr/>
        </p:nvSpPr>
        <p:spPr bwMode="auto">
          <a:xfrm>
            <a:off x="4646101" y="3348999"/>
            <a:ext cx="881558"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6" name="Arrow: Right 75">
            <a:extLst>
              <a:ext uri="{FF2B5EF4-FFF2-40B4-BE49-F238E27FC236}">
                <a16:creationId xmlns:a16="http://schemas.microsoft.com/office/drawing/2014/main" id="{33BC67B2-E9BD-45A8-940C-B6D44218425D}"/>
              </a:ext>
            </a:extLst>
          </p:cNvPr>
          <p:cNvSpPr/>
          <p:nvPr/>
        </p:nvSpPr>
        <p:spPr bwMode="auto">
          <a:xfrm>
            <a:off x="4523381" y="4996878"/>
            <a:ext cx="1004277"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107" name="Straight Arrow Connector 106">
            <a:extLst>
              <a:ext uri="{FF2B5EF4-FFF2-40B4-BE49-F238E27FC236}">
                <a16:creationId xmlns:a16="http://schemas.microsoft.com/office/drawing/2014/main" id="{77FE785A-DEC9-4B4E-97DA-BBFEB15DE119}"/>
              </a:ext>
            </a:extLst>
          </p:cNvPr>
          <p:cNvCxnSpPr/>
          <p:nvPr/>
        </p:nvCxnSpPr>
        <p:spPr bwMode="auto">
          <a:xfrm>
            <a:off x="816261" y="2311462"/>
            <a:ext cx="0" cy="357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Straight Connector 108">
            <a:extLst>
              <a:ext uri="{FF2B5EF4-FFF2-40B4-BE49-F238E27FC236}">
                <a16:creationId xmlns:a16="http://schemas.microsoft.com/office/drawing/2014/main" id="{85CE0A2F-A23C-4B9F-AD5E-EBDE60A6C4C1}"/>
              </a:ext>
            </a:extLst>
          </p:cNvPr>
          <p:cNvCxnSpPr/>
          <p:nvPr/>
        </p:nvCxnSpPr>
        <p:spPr bwMode="auto">
          <a:xfrm flipH="1">
            <a:off x="232246" y="2433248"/>
            <a:ext cx="58401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550FE27B-E1B4-4B94-BF6E-8C76B408E856}"/>
              </a:ext>
            </a:extLst>
          </p:cNvPr>
          <p:cNvCxnSpPr>
            <a:cxnSpLocks/>
          </p:cNvCxnSpPr>
          <p:nvPr/>
        </p:nvCxnSpPr>
        <p:spPr bwMode="auto">
          <a:xfrm>
            <a:off x="232246" y="2438800"/>
            <a:ext cx="0" cy="24805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91C4E3E5-8680-4432-829D-AE76824B4B5D}"/>
              </a:ext>
            </a:extLst>
          </p:cNvPr>
          <p:cNvCxnSpPr>
            <a:cxnSpLocks/>
            <a:stCxn id="92" idx="6"/>
          </p:cNvCxnSpPr>
          <p:nvPr/>
        </p:nvCxnSpPr>
        <p:spPr bwMode="auto">
          <a:xfrm flipH="1">
            <a:off x="214125" y="4919363"/>
            <a:ext cx="6732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6" name="Arrow: Right 115">
            <a:extLst>
              <a:ext uri="{FF2B5EF4-FFF2-40B4-BE49-F238E27FC236}">
                <a16:creationId xmlns:a16="http://schemas.microsoft.com/office/drawing/2014/main" id="{A753004C-E11D-4C8E-95C5-677C24B38BF8}"/>
              </a:ext>
            </a:extLst>
          </p:cNvPr>
          <p:cNvSpPr/>
          <p:nvPr/>
        </p:nvSpPr>
        <p:spPr bwMode="auto">
          <a:xfrm>
            <a:off x="1127149" y="3391792"/>
            <a:ext cx="665523"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4" name="Straight Connector 3">
            <a:extLst>
              <a:ext uri="{FF2B5EF4-FFF2-40B4-BE49-F238E27FC236}">
                <a16:creationId xmlns:a16="http://schemas.microsoft.com/office/drawing/2014/main" id="{A367756B-F241-411E-8DDC-D4EC19042891}"/>
              </a:ext>
            </a:extLst>
          </p:cNvPr>
          <p:cNvCxnSpPr/>
          <p:nvPr/>
        </p:nvCxnSpPr>
        <p:spPr bwMode="auto">
          <a:xfrm>
            <a:off x="3396595" y="2988580"/>
            <a:ext cx="0" cy="1013088"/>
          </a:xfrm>
          <a:prstGeom prst="line">
            <a:avLst/>
          </a:prstGeom>
          <a:solidFill>
            <a:schemeClr val="accent1"/>
          </a:solidFill>
          <a:ln w="38100" cap="flat" cmpd="sng" algn="ctr">
            <a:solidFill>
              <a:schemeClr val="bg1"/>
            </a:solidFill>
            <a:prstDash val="lgDashDotDot"/>
            <a:round/>
            <a:headEnd type="none" w="med" len="med"/>
            <a:tailEnd type="none" w="med" len="med"/>
          </a:ln>
          <a:effectLst/>
        </p:spPr>
      </p:cxnSp>
      <p:sp>
        <p:nvSpPr>
          <p:cNvPr id="8" name="Left Brace 7">
            <a:extLst>
              <a:ext uri="{FF2B5EF4-FFF2-40B4-BE49-F238E27FC236}">
                <a16:creationId xmlns:a16="http://schemas.microsoft.com/office/drawing/2014/main" id="{1C742F1F-7712-47B6-911A-671C4B7220D7}"/>
              </a:ext>
            </a:extLst>
          </p:cNvPr>
          <p:cNvSpPr/>
          <p:nvPr/>
        </p:nvSpPr>
        <p:spPr bwMode="auto">
          <a:xfrm>
            <a:off x="2026085" y="2407931"/>
            <a:ext cx="153947" cy="2234527"/>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14" name="TextBox 13">
            <a:extLst>
              <a:ext uri="{FF2B5EF4-FFF2-40B4-BE49-F238E27FC236}">
                <a16:creationId xmlns:a16="http://schemas.microsoft.com/office/drawing/2014/main" id="{729C25F7-03C8-4C61-BC49-A3C5CD6C9383}"/>
              </a:ext>
            </a:extLst>
          </p:cNvPr>
          <p:cNvSpPr txBox="1"/>
          <p:nvPr/>
        </p:nvSpPr>
        <p:spPr>
          <a:xfrm>
            <a:off x="1779171" y="3325139"/>
            <a:ext cx="180319" cy="400110"/>
          </a:xfrm>
          <a:prstGeom prst="rect">
            <a:avLst/>
          </a:prstGeom>
          <a:noFill/>
        </p:spPr>
        <p:txBody>
          <a:bodyPr wrap="square" rtlCol="0">
            <a:spAutoFit/>
          </a:bodyPr>
          <a:lstStyle/>
          <a:p>
            <a:r>
              <a:rPr lang="en-IN" dirty="0"/>
              <a:t>8</a:t>
            </a:r>
          </a:p>
        </p:txBody>
      </p:sp>
      <p:sp>
        <p:nvSpPr>
          <p:cNvPr id="52" name="TextBox 51">
            <a:extLst>
              <a:ext uri="{FF2B5EF4-FFF2-40B4-BE49-F238E27FC236}">
                <a16:creationId xmlns:a16="http://schemas.microsoft.com/office/drawing/2014/main" id="{3902FD1F-DCB7-4E62-BA86-8D0104CD75ED}"/>
              </a:ext>
            </a:extLst>
          </p:cNvPr>
          <p:cNvSpPr txBox="1"/>
          <p:nvPr/>
        </p:nvSpPr>
        <p:spPr>
          <a:xfrm>
            <a:off x="1692672" y="5628912"/>
            <a:ext cx="2830709" cy="738664"/>
          </a:xfrm>
          <a:prstGeom prst="rect">
            <a:avLst/>
          </a:prstGeom>
          <a:noFill/>
        </p:spPr>
        <p:txBody>
          <a:bodyPr wrap="square" rtlCol="0">
            <a:spAutoFit/>
          </a:bodyPr>
          <a:lstStyle/>
          <a:p>
            <a:pPr algn="l"/>
            <a:r>
              <a:rPr lang="en-IN" sz="1400" dirty="0"/>
              <a:t>C- Convolution</a:t>
            </a:r>
          </a:p>
          <a:p>
            <a:pPr algn="l"/>
            <a:r>
              <a:rPr lang="en-IN" sz="1400" dirty="0"/>
              <a:t>B- Batch-Normalization</a:t>
            </a:r>
          </a:p>
          <a:p>
            <a:pPr algn="l"/>
            <a:r>
              <a:rPr lang="en-IN" sz="1400" dirty="0"/>
              <a:t>R- </a:t>
            </a:r>
            <a:r>
              <a:rPr lang="en-IN" sz="1400" dirty="0" err="1"/>
              <a:t>Relu</a:t>
            </a:r>
            <a:r>
              <a:rPr lang="en-IN" sz="1400" dirty="0"/>
              <a:t> activation</a:t>
            </a:r>
          </a:p>
        </p:txBody>
      </p:sp>
      <p:sp>
        <p:nvSpPr>
          <p:cNvPr id="53" name="TextBox 52">
            <a:extLst>
              <a:ext uri="{FF2B5EF4-FFF2-40B4-BE49-F238E27FC236}">
                <a16:creationId xmlns:a16="http://schemas.microsoft.com/office/drawing/2014/main" id="{6F81E56F-89B3-4C69-AC5F-4CD17BA2C511}"/>
              </a:ext>
            </a:extLst>
          </p:cNvPr>
          <p:cNvSpPr txBox="1"/>
          <p:nvPr/>
        </p:nvSpPr>
        <p:spPr>
          <a:xfrm>
            <a:off x="170037" y="986987"/>
            <a:ext cx="8526136" cy="584775"/>
          </a:xfrm>
          <a:prstGeom prst="rect">
            <a:avLst/>
          </a:prstGeom>
          <a:noFill/>
        </p:spPr>
        <p:txBody>
          <a:bodyPr wrap="square" rtlCol="0">
            <a:spAutoFit/>
          </a:bodyPr>
          <a:lstStyle/>
          <a:p>
            <a:pPr marL="800100" lvl="1" indent="-342900" algn="l">
              <a:buClr>
                <a:schemeClr val="bg2"/>
              </a:buClr>
              <a:buFont typeface="Wingdings" panose="05000000000000000000" pitchFamily="2" charset="2"/>
              <a:buChar char="§"/>
            </a:pPr>
            <a:r>
              <a:rPr lang="en-IN" sz="1600" dirty="0"/>
              <a:t>Made the network deeper by increasing number of CBR blocks and reduce number of filters .</a:t>
            </a:r>
          </a:p>
        </p:txBody>
      </p:sp>
      <p:sp>
        <p:nvSpPr>
          <p:cNvPr id="17" name="Slide Number Placeholder 16">
            <a:extLst>
              <a:ext uri="{FF2B5EF4-FFF2-40B4-BE49-F238E27FC236}">
                <a16:creationId xmlns:a16="http://schemas.microsoft.com/office/drawing/2014/main" id="{D03A2F4C-1B2F-4298-8B25-89BE30A68831}"/>
              </a:ext>
            </a:extLst>
          </p:cNvPr>
          <p:cNvSpPr>
            <a:spLocks noGrp="1"/>
          </p:cNvSpPr>
          <p:nvPr>
            <p:ph type="sldNum" sz="quarter" idx="12"/>
          </p:nvPr>
        </p:nvSpPr>
        <p:spPr/>
        <p:txBody>
          <a:bodyPr/>
          <a:lstStyle/>
          <a:p>
            <a:fld id="{17CC94CD-1FE7-0C44-80F4-2964C2C99554}" type="slidenum">
              <a:rPr lang="en-US" noProof="0" smtClean="0"/>
              <a:pPr/>
              <a:t>22</a:t>
            </a:fld>
            <a:endParaRPr lang="en-US" noProof="0"/>
          </a:p>
        </p:txBody>
      </p:sp>
      <p:sp>
        <p:nvSpPr>
          <p:cNvPr id="54" name="Footer Placeholder 5">
            <a:extLst>
              <a:ext uri="{FF2B5EF4-FFF2-40B4-BE49-F238E27FC236}">
                <a16:creationId xmlns:a16="http://schemas.microsoft.com/office/drawing/2014/main" id="{BE50A2DC-6742-48FA-8F6D-D69E18D6270E}"/>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56" name="TextBox 55">
            <a:extLst>
              <a:ext uri="{FF2B5EF4-FFF2-40B4-BE49-F238E27FC236}">
                <a16:creationId xmlns:a16="http://schemas.microsoft.com/office/drawing/2014/main" id="{15A3C8C7-FCDF-452F-BDA8-AEF0204A860B}"/>
              </a:ext>
            </a:extLst>
          </p:cNvPr>
          <p:cNvSpPr txBox="1"/>
          <p:nvPr/>
        </p:nvSpPr>
        <p:spPr>
          <a:xfrm>
            <a:off x="0" y="674513"/>
            <a:ext cx="5899452" cy="400110"/>
          </a:xfrm>
          <a:prstGeom prst="rect">
            <a:avLst/>
          </a:prstGeom>
          <a:noFill/>
        </p:spPr>
        <p:txBody>
          <a:bodyPr wrap="square" rtlCol="0">
            <a:spAutoFit/>
          </a:bodyPr>
          <a:lstStyle/>
          <a:p>
            <a:pPr algn="l"/>
            <a:r>
              <a:rPr lang="en-IN" b="1" dirty="0"/>
              <a:t>Sub-pixel based Network– 64 Filters</a:t>
            </a:r>
          </a:p>
        </p:txBody>
      </p:sp>
      <p:sp>
        <p:nvSpPr>
          <p:cNvPr id="51" name="TextBox 50">
            <a:extLst>
              <a:ext uri="{FF2B5EF4-FFF2-40B4-BE49-F238E27FC236}">
                <a16:creationId xmlns:a16="http://schemas.microsoft.com/office/drawing/2014/main" id="{6385EA95-DEC1-4D46-8E2E-F969C211DD1A}"/>
              </a:ext>
            </a:extLst>
          </p:cNvPr>
          <p:cNvSpPr txBox="1"/>
          <p:nvPr/>
        </p:nvSpPr>
        <p:spPr>
          <a:xfrm>
            <a:off x="5867528" y="5757442"/>
            <a:ext cx="2830709" cy="307777"/>
          </a:xfrm>
          <a:prstGeom prst="rect">
            <a:avLst/>
          </a:prstGeom>
          <a:noFill/>
        </p:spPr>
        <p:txBody>
          <a:bodyPr wrap="square" rtlCol="0">
            <a:spAutoFit/>
          </a:bodyPr>
          <a:lstStyle/>
          <a:p>
            <a:pPr algn="l"/>
            <a:r>
              <a:rPr lang="en-IN" sz="1400" dirty="0"/>
              <a:t>Output blocks-12,8,12</a:t>
            </a:r>
          </a:p>
        </p:txBody>
      </p:sp>
    </p:spTree>
    <p:extLst>
      <p:ext uri="{BB962C8B-B14F-4D97-AF65-F5344CB8AC3E}">
        <p14:creationId xmlns:p14="http://schemas.microsoft.com/office/powerpoint/2010/main" val="112700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par>
                                <p:cTn id="16" presetID="10" presetClass="entr" presetSubtype="0" fill="hold"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500"/>
                                        <p:tgtEl>
                                          <p:spTgt spid="9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par>
                                <p:cTn id="22" presetID="10" presetClass="entr" presetSubtype="0" fill="hold" nodeType="with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par>
                                <p:cTn id="30" presetID="10" presetClass="entr" presetSubtype="0" fill="hold"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111"/>
                                        </p:tgtEl>
                                        <p:attrNameLst>
                                          <p:attrName>style.visibility</p:attrName>
                                        </p:attrNameLst>
                                      </p:cBhvr>
                                      <p:to>
                                        <p:strVal val="visible"/>
                                      </p:to>
                                    </p:set>
                                    <p:animEffect transition="in" filter="fade">
                                      <p:cBhvr>
                                        <p:cTn id="38" dur="500"/>
                                        <p:tgtEl>
                                          <p:spTgt spid="1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6"/>
                                        </p:tgtEl>
                                        <p:attrNameLst>
                                          <p:attrName>style.visibility</p:attrName>
                                        </p:attrNameLst>
                                      </p:cBhvr>
                                      <p:to>
                                        <p:strVal val="visible"/>
                                      </p:to>
                                    </p:set>
                                    <p:animEffect transition="in" filter="fade">
                                      <p:cBhvr>
                                        <p:cTn id="43" dur="500"/>
                                        <p:tgtEl>
                                          <p:spTgt spid="116"/>
                                        </p:tgtEl>
                                      </p:cBhvr>
                                    </p:animEffect>
                                  </p:childTnLst>
                                </p:cTn>
                              </p:par>
                              <p:par>
                                <p:cTn id="44" presetID="10" presetClass="entr" presetSubtype="0" fill="hold"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xEl>
                                              <p:pRg st="0" end="0"/>
                                            </p:txEl>
                                          </p:spTgt>
                                        </p:tgtEl>
                                        <p:attrNameLst>
                                          <p:attrName>style.visibility</p:attrName>
                                        </p:attrNameLst>
                                      </p:cBhvr>
                                      <p:to>
                                        <p:strVal val="visible"/>
                                      </p:to>
                                    </p:set>
                                    <p:animEffect transition="in" filter="fade">
                                      <p:cBhvr>
                                        <p:cTn id="55" dur="500"/>
                                        <p:tgtEl>
                                          <p:spTgt spid="52">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52">
                                            <p:txEl>
                                              <p:pRg st="1" end="1"/>
                                            </p:txEl>
                                          </p:spTgt>
                                        </p:tgtEl>
                                        <p:attrNameLst>
                                          <p:attrName>style.visibility</p:attrName>
                                        </p:attrNameLst>
                                      </p:cBhvr>
                                      <p:to>
                                        <p:strVal val="visible"/>
                                      </p:to>
                                    </p:set>
                                    <p:animEffect transition="in" filter="fade">
                                      <p:cBhvr>
                                        <p:cTn id="58" dur="500"/>
                                        <p:tgtEl>
                                          <p:spTgt spid="52">
                                            <p:txEl>
                                              <p:pRg st="1" end="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52">
                                            <p:txEl>
                                              <p:pRg st="2" end="2"/>
                                            </p:txEl>
                                          </p:spTgt>
                                        </p:tgtEl>
                                        <p:attrNameLst>
                                          <p:attrName>style.visibility</p:attrName>
                                        </p:attrNameLst>
                                      </p:cBhvr>
                                      <p:to>
                                        <p:strVal val="visible"/>
                                      </p:to>
                                    </p:set>
                                    <p:animEffect transition="in" filter="fade">
                                      <p:cBhvr>
                                        <p:cTn id="61" dur="500"/>
                                        <p:tgtEl>
                                          <p:spTgt spid="5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par>
                                <p:cTn id="67" presetID="10" presetClass="entr" presetSubtype="0" fill="hold"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fade">
                                      <p:cBhvr>
                                        <p:cTn id="74" dur="500"/>
                                        <p:tgtEl>
                                          <p:spTgt spid="74"/>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500"/>
                                        <p:tgtEl>
                                          <p:spTgt spid="7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500"/>
                                        <p:tgtEl>
                                          <p:spTgt spid="75"/>
                                        </p:tgtEl>
                                      </p:cBhvr>
                                    </p:animEffect>
                                  </p:childTnLst>
                                </p:cTn>
                              </p:par>
                              <p:par>
                                <p:cTn id="86" presetID="10" presetClass="entr" presetSubtype="0" fill="hold" nodeType="withEffect">
                                  <p:stCondLst>
                                    <p:cond delay="0"/>
                                  </p:stCondLst>
                                  <p:childTnLst>
                                    <p:set>
                                      <p:cBhvr>
                                        <p:cTn id="87" dur="1" fill="hold">
                                          <p:stCondLst>
                                            <p:cond delay="0"/>
                                          </p:stCondLst>
                                        </p:cTn>
                                        <p:tgtEl>
                                          <p:spTgt spid="51">
                                            <p:txEl>
                                              <p:pRg st="0" end="0"/>
                                            </p:txEl>
                                          </p:spTgt>
                                        </p:tgtEl>
                                        <p:attrNameLst>
                                          <p:attrName>style.visibility</p:attrName>
                                        </p:attrNameLst>
                                      </p:cBhvr>
                                      <p:to>
                                        <p:strVal val="visible"/>
                                      </p:to>
                                    </p:set>
                                    <p:animEffect transition="in" filter="fade">
                                      <p:cBhvr>
                                        <p:cTn id="88"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2" grpId="0" animBg="1"/>
      <p:bldP spid="97" grpId="0"/>
      <p:bldP spid="75" grpId="0" animBg="1"/>
      <p:bldP spid="59" grpId="0" animBg="1"/>
      <p:bldP spid="74" grpId="0" animBg="1"/>
      <p:bldP spid="76" grpId="0" animBg="1"/>
      <p:bldP spid="116" grpId="0" animBg="1"/>
      <p:bldP spid="8"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D0BD9956-B3F9-4E2B-9EBC-BDCA8B822E0E}"/>
              </a:ext>
            </a:extLst>
          </p:cNvPr>
          <p:cNvGrpSpPr/>
          <p:nvPr/>
        </p:nvGrpSpPr>
        <p:grpSpPr>
          <a:xfrm>
            <a:off x="506133" y="2674022"/>
            <a:ext cx="620258" cy="1841275"/>
            <a:chOff x="208873" y="2570850"/>
            <a:chExt cx="826453" cy="1841275"/>
          </a:xfrm>
        </p:grpSpPr>
        <p:sp>
          <p:nvSpPr>
            <p:cNvPr id="5" name="TextBox 4">
              <a:extLst>
                <a:ext uri="{FF2B5EF4-FFF2-40B4-BE49-F238E27FC236}">
                  <a16:creationId xmlns:a16="http://schemas.microsoft.com/office/drawing/2014/main" id="{BE09DFD8-6645-4E5B-8B11-CDBA32AAB146}"/>
                </a:ext>
              </a:extLst>
            </p:cNvPr>
            <p:cNvSpPr txBox="1"/>
            <p:nvPr/>
          </p:nvSpPr>
          <p:spPr>
            <a:xfrm rot="16200000">
              <a:off x="-298538" y="3078261"/>
              <a:ext cx="1841275" cy="826453"/>
            </a:xfrm>
            <a:prstGeom prst="rect">
              <a:avLst/>
            </a:prstGeom>
            <a:solidFill>
              <a:srgbClr val="FFFF00"/>
            </a:solidFill>
            <a:ln>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7FC9157F-9B79-4036-A478-62E676797B46}"/>
                </a:ext>
              </a:extLst>
            </p:cNvPr>
            <p:cNvSpPr txBox="1"/>
            <p:nvPr/>
          </p:nvSpPr>
          <p:spPr>
            <a:xfrm>
              <a:off x="459673" y="2691268"/>
              <a:ext cx="324852" cy="1600438"/>
            </a:xfrm>
            <a:prstGeom prst="rect">
              <a:avLst/>
            </a:prstGeom>
            <a:noFill/>
          </p:spPr>
          <p:txBody>
            <a:bodyPr wrap="square" rtlCol="0">
              <a:spAutoFit/>
            </a:bodyPr>
            <a:lstStyle/>
            <a:p>
              <a:pPr algn="ctr"/>
              <a:r>
                <a:rPr lang="en-IN" sz="1400" b="1" dirty="0"/>
                <a:t>N</a:t>
              </a:r>
            </a:p>
            <a:p>
              <a:pPr algn="ctr"/>
              <a:r>
                <a:rPr lang="en-IN" sz="1400" b="1" dirty="0"/>
                <a:t>E</a:t>
              </a:r>
            </a:p>
            <a:p>
              <a:pPr algn="ctr"/>
              <a:r>
                <a:rPr lang="en-IN" sz="1400" b="1" dirty="0"/>
                <a:t>T</a:t>
              </a:r>
            </a:p>
            <a:p>
              <a:pPr algn="ctr"/>
              <a:r>
                <a:rPr lang="en-IN" sz="1400" b="1" dirty="0"/>
                <a:t>W</a:t>
              </a:r>
            </a:p>
            <a:p>
              <a:pPr algn="ctr"/>
              <a:r>
                <a:rPr lang="en-IN" sz="1400" b="1" dirty="0"/>
                <a:t>O</a:t>
              </a:r>
            </a:p>
            <a:p>
              <a:pPr algn="ctr"/>
              <a:r>
                <a:rPr lang="en-IN" sz="1400" b="1" dirty="0"/>
                <a:t>R</a:t>
              </a:r>
            </a:p>
            <a:p>
              <a:pPr algn="ctr"/>
              <a:r>
                <a:rPr lang="en-IN" sz="1400" b="1" dirty="0"/>
                <a:t>K</a:t>
              </a:r>
            </a:p>
          </p:txBody>
        </p:sp>
      </p:grpSp>
      <p:sp>
        <p:nvSpPr>
          <p:cNvPr id="79" name="TextBox 78">
            <a:extLst>
              <a:ext uri="{FF2B5EF4-FFF2-40B4-BE49-F238E27FC236}">
                <a16:creationId xmlns:a16="http://schemas.microsoft.com/office/drawing/2014/main" id="{B755345E-32B6-40C5-9CEF-FD8862248F5B}"/>
              </a:ext>
            </a:extLst>
          </p:cNvPr>
          <p:cNvSpPr txBox="1"/>
          <p:nvPr/>
        </p:nvSpPr>
        <p:spPr>
          <a:xfrm>
            <a:off x="232246" y="1945002"/>
            <a:ext cx="1015613" cy="400110"/>
          </a:xfrm>
          <a:prstGeom prst="rect">
            <a:avLst/>
          </a:prstGeom>
          <a:noFill/>
        </p:spPr>
        <p:txBody>
          <a:bodyPr wrap="square" rtlCol="0">
            <a:spAutoFit/>
          </a:bodyPr>
          <a:lstStyle/>
          <a:p>
            <a:r>
              <a:rPr lang="en-IN" dirty="0"/>
              <a:t>Input</a:t>
            </a:r>
          </a:p>
        </p:txBody>
      </p:sp>
      <p:sp>
        <p:nvSpPr>
          <p:cNvPr id="92" name="Flowchart: Or 91">
            <a:extLst>
              <a:ext uri="{FF2B5EF4-FFF2-40B4-BE49-F238E27FC236}">
                <a16:creationId xmlns:a16="http://schemas.microsoft.com/office/drawing/2014/main" id="{26F2CD62-3C34-4684-9E5F-1C9368DC14EC}"/>
              </a:ext>
            </a:extLst>
          </p:cNvPr>
          <p:cNvSpPr/>
          <p:nvPr/>
        </p:nvSpPr>
        <p:spPr bwMode="auto">
          <a:xfrm>
            <a:off x="683854" y="4837396"/>
            <a:ext cx="203549" cy="163933"/>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96" name="Straight Arrow Connector 95">
            <a:extLst>
              <a:ext uri="{FF2B5EF4-FFF2-40B4-BE49-F238E27FC236}">
                <a16:creationId xmlns:a16="http://schemas.microsoft.com/office/drawing/2014/main" id="{4C567D69-813A-4101-964A-2ED6C77D688B}"/>
              </a:ext>
            </a:extLst>
          </p:cNvPr>
          <p:cNvCxnSpPr>
            <a:cxnSpLocks/>
          </p:cNvCxnSpPr>
          <p:nvPr/>
        </p:nvCxnSpPr>
        <p:spPr bwMode="auto">
          <a:xfrm flipH="1">
            <a:off x="796376" y="4522500"/>
            <a:ext cx="1526" cy="66586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97" name="TextBox 96">
            <a:extLst>
              <a:ext uri="{FF2B5EF4-FFF2-40B4-BE49-F238E27FC236}">
                <a16:creationId xmlns:a16="http://schemas.microsoft.com/office/drawing/2014/main" id="{75CE3C50-C62E-4812-A0BA-793928DC0A3B}"/>
              </a:ext>
            </a:extLst>
          </p:cNvPr>
          <p:cNvSpPr txBox="1"/>
          <p:nvPr/>
        </p:nvSpPr>
        <p:spPr>
          <a:xfrm>
            <a:off x="302812" y="5159568"/>
            <a:ext cx="965631" cy="362094"/>
          </a:xfrm>
          <a:prstGeom prst="rect">
            <a:avLst/>
          </a:prstGeom>
          <a:noFill/>
        </p:spPr>
        <p:txBody>
          <a:bodyPr wrap="square" rtlCol="0">
            <a:spAutoFit/>
          </a:bodyPr>
          <a:lstStyle/>
          <a:p>
            <a:r>
              <a:rPr lang="en-IN" dirty="0"/>
              <a:t>Output</a:t>
            </a:r>
          </a:p>
        </p:txBody>
      </p:sp>
      <p:grpSp>
        <p:nvGrpSpPr>
          <p:cNvPr id="44" name="Group 43">
            <a:extLst>
              <a:ext uri="{FF2B5EF4-FFF2-40B4-BE49-F238E27FC236}">
                <a16:creationId xmlns:a16="http://schemas.microsoft.com/office/drawing/2014/main" id="{AD1444C6-1BD6-4939-A7DA-C6D6F2D66F5B}"/>
              </a:ext>
            </a:extLst>
          </p:cNvPr>
          <p:cNvGrpSpPr/>
          <p:nvPr/>
        </p:nvGrpSpPr>
        <p:grpSpPr>
          <a:xfrm>
            <a:off x="5527657" y="1329853"/>
            <a:ext cx="3384095" cy="4010762"/>
            <a:chOff x="6212302" y="2229284"/>
            <a:chExt cx="2245897" cy="2597301"/>
          </a:xfrm>
        </p:grpSpPr>
        <p:sp>
          <p:nvSpPr>
            <p:cNvPr id="43" name="Rectangle 42">
              <a:extLst>
                <a:ext uri="{FF2B5EF4-FFF2-40B4-BE49-F238E27FC236}">
                  <a16:creationId xmlns:a16="http://schemas.microsoft.com/office/drawing/2014/main" id="{99861CCA-DB3F-4068-B28F-8E5C2F291A05}"/>
                </a:ext>
              </a:extLst>
            </p:cNvPr>
            <p:cNvSpPr/>
            <p:nvPr/>
          </p:nvSpPr>
          <p:spPr bwMode="auto">
            <a:xfrm>
              <a:off x="6212302" y="2229284"/>
              <a:ext cx="2245897" cy="2597301"/>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grpSp>
          <p:nvGrpSpPr>
            <p:cNvPr id="42" name="Group 41">
              <a:extLst>
                <a:ext uri="{FF2B5EF4-FFF2-40B4-BE49-F238E27FC236}">
                  <a16:creationId xmlns:a16="http://schemas.microsoft.com/office/drawing/2014/main" id="{CFE4F31A-0A51-4D62-B072-B86D8C4FA8D1}"/>
                </a:ext>
              </a:extLst>
            </p:cNvPr>
            <p:cNvGrpSpPr/>
            <p:nvPr/>
          </p:nvGrpSpPr>
          <p:grpSpPr>
            <a:xfrm>
              <a:off x="6281388" y="2298545"/>
              <a:ext cx="1921702" cy="2472768"/>
              <a:chOff x="5174488" y="2271741"/>
              <a:chExt cx="1921702" cy="2472768"/>
            </a:xfrm>
          </p:grpSpPr>
          <p:sp>
            <p:nvSpPr>
              <p:cNvPr id="35" name="Rectangle 34">
                <a:extLst>
                  <a:ext uri="{FF2B5EF4-FFF2-40B4-BE49-F238E27FC236}">
                    <a16:creationId xmlns:a16="http://schemas.microsoft.com/office/drawing/2014/main" id="{06C18D89-5153-4B97-97CF-E2743B1497B0}"/>
                  </a:ext>
                </a:extLst>
              </p:cNvPr>
              <p:cNvSpPr/>
              <p:nvPr/>
            </p:nvSpPr>
            <p:spPr bwMode="auto">
              <a:xfrm>
                <a:off x="5174488" y="2271741"/>
                <a:ext cx="886482" cy="54972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kumimoji="0" lang="en-IN" sz="1400" b="1" i="0" u="none" strike="noStrike" cap="none" normalizeH="0" baseline="0" dirty="0">
                    <a:ln>
                      <a:noFill/>
                    </a:ln>
                    <a:solidFill>
                      <a:schemeClr val="bg1"/>
                    </a:solidFill>
                    <a:effectLst/>
                    <a:latin typeface="Arial" pitchFamily="34" charset="0"/>
                  </a:rPr>
                  <a:t>128 3x3 filters</a:t>
                </a:r>
              </a:p>
            </p:txBody>
          </p:sp>
          <p:sp>
            <p:nvSpPr>
              <p:cNvPr id="36" name="Rectangle 35">
                <a:extLst>
                  <a:ext uri="{FF2B5EF4-FFF2-40B4-BE49-F238E27FC236}">
                    <a16:creationId xmlns:a16="http://schemas.microsoft.com/office/drawing/2014/main" id="{F6CA64D5-4215-401A-B3D9-6450319E9A10}"/>
                  </a:ext>
                </a:extLst>
              </p:cNvPr>
              <p:cNvSpPr/>
              <p:nvPr/>
            </p:nvSpPr>
            <p:spPr bwMode="auto">
              <a:xfrm>
                <a:off x="5388159" y="4091026"/>
                <a:ext cx="1706592" cy="282652"/>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Batch Normalization</a:t>
                </a:r>
              </a:p>
            </p:txBody>
          </p:sp>
          <p:sp>
            <p:nvSpPr>
              <p:cNvPr id="37" name="Rectangle 36">
                <a:extLst>
                  <a:ext uri="{FF2B5EF4-FFF2-40B4-BE49-F238E27FC236}">
                    <a16:creationId xmlns:a16="http://schemas.microsoft.com/office/drawing/2014/main" id="{761AC681-CCA5-456B-AF41-D53534211AC3}"/>
                  </a:ext>
                </a:extLst>
              </p:cNvPr>
              <p:cNvSpPr/>
              <p:nvPr/>
            </p:nvSpPr>
            <p:spPr bwMode="auto">
              <a:xfrm>
                <a:off x="5388159" y="4526985"/>
                <a:ext cx="1706592" cy="21752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41" name="Straight Arrow Connector 40">
                <a:extLst>
                  <a:ext uri="{FF2B5EF4-FFF2-40B4-BE49-F238E27FC236}">
                    <a16:creationId xmlns:a16="http://schemas.microsoft.com/office/drawing/2014/main" id="{0F77C358-6395-4810-A52A-8099C8392539}"/>
                  </a:ext>
                </a:extLst>
              </p:cNvPr>
              <p:cNvCxnSpPr>
                <a:cxnSpLocks/>
              </p:cNvCxnSpPr>
              <p:nvPr/>
            </p:nvCxnSpPr>
            <p:spPr bwMode="auto">
              <a:xfrm flipH="1">
                <a:off x="6242582" y="4364827"/>
                <a:ext cx="3223" cy="1776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Rectangle 51">
                <a:extLst>
                  <a:ext uri="{FF2B5EF4-FFF2-40B4-BE49-F238E27FC236}">
                    <a16:creationId xmlns:a16="http://schemas.microsoft.com/office/drawing/2014/main" id="{721FFDF5-8CA9-4664-B7CC-852B8E6D8D09}"/>
                  </a:ext>
                </a:extLst>
              </p:cNvPr>
              <p:cNvSpPr/>
              <p:nvPr/>
            </p:nvSpPr>
            <p:spPr bwMode="auto">
              <a:xfrm>
                <a:off x="5389598" y="4094568"/>
                <a:ext cx="1706592" cy="282652"/>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Batch Normalization</a:t>
                </a:r>
              </a:p>
            </p:txBody>
          </p:sp>
          <p:cxnSp>
            <p:nvCxnSpPr>
              <p:cNvPr id="55" name="Straight Arrow Connector 54">
                <a:extLst>
                  <a:ext uri="{FF2B5EF4-FFF2-40B4-BE49-F238E27FC236}">
                    <a16:creationId xmlns:a16="http://schemas.microsoft.com/office/drawing/2014/main" id="{2762797B-FEF6-4107-98BB-E1DE72CE81BF}"/>
                  </a:ext>
                </a:extLst>
              </p:cNvPr>
              <p:cNvCxnSpPr>
                <a:cxnSpLocks/>
              </p:cNvCxnSpPr>
              <p:nvPr/>
            </p:nvCxnSpPr>
            <p:spPr bwMode="auto">
              <a:xfrm flipH="1">
                <a:off x="6244021" y="4368370"/>
                <a:ext cx="3223" cy="1776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grpSp>
        <p:nvGrpSpPr>
          <p:cNvPr id="73" name="Group 72">
            <a:extLst>
              <a:ext uri="{FF2B5EF4-FFF2-40B4-BE49-F238E27FC236}">
                <a16:creationId xmlns:a16="http://schemas.microsoft.com/office/drawing/2014/main" id="{18EB4EC6-9EF5-4B67-A5ED-9A249C8B551F}"/>
              </a:ext>
            </a:extLst>
          </p:cNvPr>
          <p:cNvGrpSpPr/>
          <p:nvPr/>
        </p:nvGrpSpPr>
        <p:grpSpPr>
          <a:xfrm>
            <a:off x="1800795" y="1536079"/>
            <a:ext cx="3026130" cy="4063370"/>
            <a:chOff x="2021304" y="1227221"/>
            <a:chExt cx="3182765" cy="4584032"/>
          </a:xfrm>
        </p:grpSpPr>
        <p:sp>
          <p:nvSpPr>
            <p:cNvPr id="71" name="Rectangle 70">
              <a:extLst>
                <a:ext uri="{FF2B5EF4-FFF2-40B4-BE49-F238E27FC236}">
                  <a16:creationId xmlns:a16="http://schemas.microsoft.com/office/drawing/2014/main" id="{28E4B8E7-D3F9-489E-9BC3-1928E73B6248}"/>
                </a:ext>
              </a:extLst>
            </p:cNvPr>
            <p:cNvSpPr/>
            <p:nvPr/>
          </p:nvSpPr>
          <p:spPr bwMode="auto">
            <a:xfrm>
              <a:off x="2021304" y="1227221"/>
              <a:ext cx="3182765" cy="45840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65" name="Rectangle 64">
              <a:extLst>
                <a:ext uri="{FF2B5EF4-FFF2-40B4-BE49-F238E27FC236}">
                  <a16:creationId xmlns:a16="http://schemas.microsoft.com/office/drawing/2014/main" id="{B063A9BA-7A76-4759-84E7-0589BFFAD09D}"/>
                </a:ext>
              </a:extLst>
            </p:cNvPr>
            <p:cNvSpPr/>
            <p:nvPr/>
          </p:nvSpPr>
          <p:spPr bwMode="auto">
            <a:xfrm>
              <a:off x="2370221" y="2211318"/>
              <a:ext cx="2643664" cy="250767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86E0FB10-6F9E-46F3-ABC6-D3B61CB132C0}"/>
                </a:ext>
              </a:extLst>
            </p:cNvPr>
            <p:cNvSpPr/>
            <p:nvPr/>
          </p:nvSpPr>
          <p:spPr bwMode="auto">
            <a:xfrm>
              <a:off x="2514594" y="1481592"/>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CR block(filters)</a:t>
              </a:r>
              <a:endParaRPr kumimoji="0" lang="en-IN" sz="2000" b="1" i="0" u="none" strike="noStrike" cap="none" normalizeH="0" baseline="0" dirty="0">
                <a:ln>
                  <a:noFill/>
                </a:ln>
                <a:solidFill>
                  <a:schemeClr val="bg1"/>
                </a:solidFill>
                <a:effectLst/>
                <a:latin typeface="Arial" pitchFamily="34" charset="0"/>
              </a:endParaRPr>
            </a:p>
          </p:txBody>
        </p:sp>
        <p:sp>
          <p:nvSpPr>
            <p:cNvPr id="12" name="Rectangle 11">
              <a:extLst>
                <a:ext uri="{FF2B5EF4-FFF2-40B4-BE49-F238E27FC236}">
                  <a16:creationId xmlns:a16="http://schemas.microsoft.com/office/drawing/2014/main" id="{C5F44B93-08D8-4176-AD2E-65CC4C74EA7B}"/>
                </a:ext>
              </a:extLst>
            </p:cNvPr>
            <p:cNvSpPr/>
            <p:nvPr/>
          </p:nvSpPr>
          <p:spPr bwMode="auto">
            <a:xfrm>
              <a:off x="2370221" y="4922475"/>
              <a:ext cx="2643664" cy="78831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b="1" dirty="0">
                  <a:solidFill>
                    <a:schemeClr val="bg1"/>
                  </a:solidFill>
                  <a:latin typeface="Arial" pitchFamily="34" charset="0"/>
                </a:rPr>
                <a:t>C block(output blocks)</a:t>
              </a:r>
              <a:endParaRPr kumimoji="0" lang="en-IN" sz="2000" b="1" i="0" u="none" strike="noStrike" cap="none" normalizeH="0" baseline="0" dirty="0">
                <a:ln>
                  <a:noFill/>
                </a:ln>
                <a:solidFill>
                  <a:schemeClr val="bg1"/>
                </a:solidFill>
                <a:effectLst/>
                <a:latin typeface="Arial" pitchFamily="34" charset="0"/>
              </a:endParaRPr>
            </a:p>
          </p:txBody>
        </p:sp>
        <p:cxnSp>
          <p:nvCxnSpPr>
            <p:cNvPr id="61" name="Straight Arrow Connector 60">
              <a:extLst>
                <a:ext uri="{FF2B5EF4-FFF2-40B4-BE49-F238E27FC236}">
                  <a16:creationId xmlns:a16="http://schemas.microsoft.com/office/drawing/2014/main" id="{832B3721-B1A1-4D6F-8B05-33536E1AD868}"/>
                </a:ext>
              </a:extLst>
            </p:cNvPr>
            <p:cNvCxnSpPr>
              <a:stCxn id="7" idx="2"/>
              <a:endCxn id="9" idx="0"/>
            </p:cNvCxnSpPr>
            <p:nvPr/>
          </p:nvCxnSpPr>
          <p:spPr bwMode="auto">
            <a:xfrm>
              <a:off x="3699705" y="1986919"/>
              <a:ext cx="0" cy="348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70" name="Group 69">
              <a:extLst>
                <a:ext uri="{FF2B5EF4-FFF2-40B4-BE49-F238E27FC236}">
                  <a16:creationId xmlns:a16="http://schemas.microsoft.com/office/drawing/2014/main" id="{9258807A-FA40-4DE5-BE4A-D57627209EA3}"/>
                </a:ext>
              </a:extLst>
            </p:cNvPr>
            <p:cNvGrpSpPr/>
            <p:nvPr/>
          </p:nvGrpSpPr>
          <p:grpSpPr>
            <a:xfrm>
              <a:off x="2514594" y="2335070"/>
              <a:ext cx="2370221" cy="2188698"/>
              <a:chOff x="2514594" y="2335070"/>
              <a:chExt cx="2370221" cy="2188698"/>
            </a:xfrm>
          </p:grpSpPr>
          <p:sp>
            <p:nvSpPr>
              <p:cNvPr id="9" name="Rectangle 8">
                <a:extLst>
                  <a:ext uri="{FF2B5EF4-FFF2-40B4-BE49-F238E27FC236}">
                    <a16:creationId xmlns:a16="http://schemas.microsoft.com/office/drawing/2014/main" id="{376F7472-B9CB-4C5F-BE35-4F7E5B9FCBEC}"/>
                  </a:ext>
                </a:extLst>
              </p:cNvPr>
              <p:cNvSpPr/>
              <p:nvPr/>
            </p:nvSpPr>
            <p:spPr bwMode="auto">
              <a:xfrm>
                <a:off x="2514594" y="2335070"/>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2000" b="1" i="0" u="none" strike="noStrike" cap="none" normalizeH="0" baseline="0" dirty="0">
                    <a:ln>
                      <a:noFill/>
                    </a:ln>
                    <a:solidFill>
                      <a:schemeClr val="bg1"/>
                    </a:solidFill>
                    <a:effectLst/>
                    <a:latin typeface="Arial" pitchFamily="34" charset="0"/>
                  </a:rPr>
                  <a:t>Inception block</a:t>
                </a:r>
              </a:p>
            </p:txBody>
          </p:sp>
          <p:sp>
            <p:nvSpPr>
              <p:cNvPr id="10" name="Rectangle 9">
                <a:extLst>
                  <a:ext uri="{FF2B5EF4-FFF2-40B4-BE49-F238E27FC236}">
                    <a16:creationId xmlns:a16="http://schemas.microsoft.com/office/drawing/2014/main" id="{644AB621-28BE-4733-82D2-AB7174C479ED}"/>
                  </a:ext>
                </a:extLst>
              </p:cNvPr>
              <p:cNvSpPr/>
              <p:nvPr/>
            </p:nvSpPr>
            <p:spPr bwMode="auto">
              <a:xfrm>
                <a:off x="2514594" y="3188086"/>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2000" b="1" i="0" u="none" strike="noStrike" cap="none" normalizeH="0" baseline="0" dirty="0">
                    <a:ln>
                      <a:noFill/>
                    </a:ln>
                    <a:solidFill>
                      <a:schemeClr val="bg1"/>
                    </a:solidFill>
                    <a:effectLst/>
                    <a:latin typeface="Arial" pitchFamily="34" charset="0"/>
                  </a:rPr>
                  <a:t>Inception</a:t>
                </a:r>
                <a:r>
                  <a:rPr lang="en-IN" b="1" dirty="0">
                    <a:solidFill>
                      <a:schemeClr val="bg1"/>
                    </a:solidFill>
                    <a:latin typeface="Arial" pitchFamily="34" charset="0"/>
                  </a:rPr>
                  <a:t> block</a:t>
                </a:r>
                <a:endParaRPr kumimoji="0" lang="en-IN" sz="2000" b="1" i="0" u="none" strike="noStrike" cap="none" normalizeH="0" baseline="0" dirty="0">
                  <a:ln>
                    <a:noFill/>
                  </a:ln>
                  <a:solidFill>
                    <a:schemeClr val="bg1"/>
                  </a:solidFill>
                  <a:effectLst/>
                  <a:latin typeface="Arial" pitchFamily="34" charset="0"/>
                </a:endParaRPr>
              </a:p>
            </p:txBody>
          </p:sp>
          <p:sp>
            <p:nvSpPr>
              <p:cNvPr id="11" name="Rectangle 10">
                <a:extLst>
                  <a:ext uri="{FF2B5EF4-FFF2-40B4-BE49-F238E27FC236}">
                    <a16:creationId xmlns:a16="http://schemas.microsoft.com/office/drawing/2014/main" id="{7BF966B7-248B-486D-A7F3-02ACB454B40A}"/>
                  </a:ext>
                </a:extLst>
              </p:cNvPr>
              <p:cNvSpPr/>
              <p:nvPr/>
            </p:nvSpPr>
            <p:spPr bwMode="auto">
              <a:xfrm>
                <a:off x="2514594" y="4018441"/>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2000" b="1" i="0" u="none" strike="noStrike" cap="none" normalizeH="0" baseline="0" dirty="0">
                    <a:ln>
                      <a:noFill/>
                    </a:ln>
                    <a:solidFill>
                      <a:schemeClr val="bg1"/>
                    </a:solidFill>
                    <a:effectLst/>
                    <a:latin typeface="Arial" pitchFamily="34" charset="0"/>
                  </a:rPr>
                  <a:t>Inception block</a:t>
                </a:r>
              </a:p>
            </p:txBody>
          </p:sp>
          <p:cxnSp>
            <p:nvCxnSpPr>
              <p:cNvPr id="63" name="Straight Arrow Connector 62">
                <a:extLst>
                  <a:ext uri="{FF2B5EF4-FFF2-40B4-BE49-F238E27FC236}">
                    <a16:creationId xmlns:a16="http://schemas.microsoft.com/office/drawing/2014/main" id="{EFA6C44B-28D0-4017-AE0E-96F9C9C916D0}"/>
                  </a:ext>
                </a:extLst>
              </p:cNvPr>
              <p:cNvCxnSpPr/>
              <p:nvPr/>
            </p:nvCxnSpPr>
            <p:spPr bwMode="auto">
              <a:xfrm>
                <a:off x="3699704" y="2825634"/>
                <a:ext cx="0" cy="348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3D0ED933-5A8D-4477-8E95-C18D6900ABCF}"/>
                  </a:ext>
                </a:extLst>
              </p:cNvPr>
              <p:cNvCxnSpPr>
                <a:cxnSpLocks/>
                <a:endCxn id="11" idx="0"/>
              </p:cNvCxnSpPr>
              <p:nvPr/>
            </p:nvCxnSpPr>
            <p:spPr bwMode="auto">
              <a:xfrm>
                <a:off x="3699704" y="3693413"/>
                <a:ext cx="1" cy="3250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67" name="Straight Arrow Connector 66">
              <a:extLst>
                <a:ext uri="{FF2B5EF4-FFF2-40B4-BE49-F238E27FC236}">
                  <a16:creationId xmlns:a16="http://schemas.microsoft.com/office/drawing/2014/main" id="{3BDFC09D-78BC-4164-949D-EA4062191F1F}"/>
                </a:ext>
              </a:extLst>
            </p:cNvPr>
            <p:cNvCxnSpPr>
              <a:cxnSpLocks/>
              <a:endCxn id="12" idx="0"/>
            </p:cNvCxnSpPr>
            <p:nvPr/>
          </p:nvCxnSpPr>
          <p:spPr bwMode="auto">
            <a:xfrm flipH="1">
              <a:off x="3695049" y="4681755"/>
              <a:ext cx="1665" cy="2407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74" name="Arrow: Right 73">
            <a:extLst>
              <a:ext uri="{FF2B5EF4-FFF2-40B4-BE49-F238E27FC236}">
                <a16:creationId xmlns:a16="http://schemas.microsoft.com/office/drawing/2014/main" id="{F25DC918-BDB1-4439-AB1F-46F4514FA180}"/>
              </a:ext>
            </a:extLst>
          </p:cNvPr>
          <p:cNvSpPr/>
          <p:nvPr/>
        </p:nvSpPr>
        <p:spPr bwMode="auto">
          <a:xfrm>
            <a:off x="4646101" y="3348999"/>
            <a:ext cx="881558"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107" name="Straight Arrow Connector 106">
            <a:extLst>
              <a:ext uri="{FF2B5EF4-FFF2-40B4-BE49-F238E27FC236}">
                <a16:creationId xmlns:a16="http://schemas.microsoft.com/office/drawing/2014/main" id="{77FE785A-DEC9-4B4E-97DA-BBFEB15DE119}"/>
              </a:ext>
            </a:extLst>
          </p:cNvPr>
          <p:cNvCxnSpPr/>
          <p:nvPr/>
        </p:nvCxnSpPr>
        <p:spPr bwMode="auto">
          <a:xfrm>
            <a:off x="816261" y="2311462"/>
            <a:ext cx="0" cy="357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Straight Connector 108">
            <a:extLst>
              <a:ext uri="{FF2B5EF4-FFF2-40B4-BE49-F238E27FC236}">
                <a16:creationId xmlns:a16="http://schemas.microsoft.com/office/drawing/2014/main" id="{85CE0A2F-A23C-4B9F-AD5E-EBDE60A6C4C1}"/>
              </a:ext>
            </a:extLst>
          </p:cNvPr>
          <p:cNvCxnSpPr/>
          <p:nvPr/>
        </p:nvCxnSpPr>
        <p:spPr bwMode="auto">
          <a:xfrm flipH="1">
            <a:off x="232246" y="2433248"/>
            <a:ext cx="58401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550FE27B-E1B4-4B94-BF6E-8C76B408E856}"/>
              </a:ext>
            </a:extLst>
          </p:cNvPr>
          <p:cNvCxnSpPr>
            <a:cxnSpLocks/>
          </p:cNvCxnSpPr>
          <p:nvPr/>
        </p:nvCxnSpPr>
        <p:spPr bwMode="auto">
          <a:xfrm>
            <a:off x="232246" y="2438800"/>
            <a:ext cx="0" cy="24805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91C4E3E5-8680-4432-829D-AE76824B4B5D}"/>
              </a:ext>
            </a:extLst>
          </p:cNvPr>
          <p:cNvCxnSpPr>
            <a:cxnSpLocks/>
            <a:stCxn id="92" idx="6"/>
          </p:cNvCxnSpPr>
          <p:nvPr/>
        </p:nvCxnSpPr>
        <p:spPr bwMode="auto">
          <a:xfrm flipH="1">
            <a:off x="214125" y="4919363"/>
            <a:ext cx="6732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6" name="Arrow: Right 115">
            <a:extLst>
              <a:ext uri="{FF2B5EF4-FFF2-40B4-BE49-F238E27FC236}">
                <a16:creationId xmlns:a16="http://schemas.microsoft.com/office/drawing/2014/main" id="{A753004C-E11D-4C8E-95C5-677C24B38BF8}"/>
              </a:ext>
            </a:extLst>
          </p:cNvPr>
          <p:cNvSpPr/>
          <p:nvPr/>
        </p:nvSpPr>
        <p:spPr bwMode="auto">
          <a:xfrm>
            <a:off x="1127149" y="3391792"/>
            <a:ext cx="665523"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47" name="TextBox 46">
            <a:extLst>
              <a:ext uri="{FF2B5EF4-FFF2-40B4-BE49-F238E27FC236}">
                <a16:creationId xmlns:a16="http://schemas.microsoft.com/office/drawing/2014/main" id="{E1FCC4D0-9EA8-47E0-923F-4E13A62838BB}"/>
              </a:ext>
            </a:extLst>
          </p:cNvPr>
          <p:cNvSpPr txBox="1"/>
          <p:nvPr/>
        </p:nvSpPr>
        <p:spPr>
          <a:xfrm>
            <a:off x="2528568" y="5561102"/>
            <a:ext cx="2830709" cy="738664"/>
          </a:xfrm>
          <a:prstGeom prst="rect">
            <a:avLst/>
          </a:prstGeom>
          <a:noFill/>
        </p:spPr>
        <p:txBody>
          <a:bodyPr wrap="square" rtlCol="0">
            <a:spAutoFit/>
          </a:bodyPr>
          <a:lstStyle/>
          <a:p>
            <a:pPr algn="l"/>
            <a:r>
              <a:rPr lang="en-IN" sz="1400" dirty="0"/>
              <a:t>C- Convolution</a:t>
            </a:r>
          </a:p>
          <a:p>
            <a:pPr algn="l"/>
            <a:r>
              <a:rPr lang="en-IN" sz="1400" dirty="0"/>
              <a:t>B- Batch-Normalization</a:t>
            </a:r>
          </a:p>
          <a:p>
            <a:pPr algn="l"/>
            <a:r>
              <a:rPr lang="en-IN" sz="1400" dirty="0"/>
              <a:t>R- </a:t>
            </a:r>
            <a:r>
              <a:rPr lang="en-IN" sz="1400" dirty="0" err="1"/>
              <a:t>Relu</a:t>
            </a:r>
            <a:r>
              <a:rPr lang="en-IN" sz="1400" dirty="0"/>
              <a:t> activation</a:t>
            </a:r>
          </a:p>
        </p:txBody>
      </p:sp>
      <p:sp>
        <p:nvSpPr>
          <p:cNvPr id="53" name="Rectangle 52">
            <a:extLst>
              <a:ext uri="{FF2B5EF4-FFF2-40B4-BE49-F238E27FC236}">
                <a16:creationId xmlns:a16="http://schemas.microsoft.com/office/drawing/2014/main" id="{AD23D743-9D98-4EC8-BF6A-C5A82CE33695}"/>
              </a:ext>
            </a:extLst>
          </p:cNvPr>
          <p:cNvSpPr/>
          <p:nvPr/>
        </p:nvSpPr>
        <p:spPr bwMode="auto">
          <a:xfrm>
            <a:off x="7271753" y="1425895"/>
            <a:ext cx="1335742" cy="848886"/>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64</a:t>
            </a:r>
            <a:r>
              <a:rPr kumimoji="0" lang="en-IN" sz="1400" b="1" i="0" u="none" strike="noStrike" cap="none" normalizeH="0" baseline="0" dirty="0">
                <a:ln>
                  <a:noFill/>
                </a:ln>
                <a:solidFill>
                  <a:schemeClr val="bg1"/>
                </a:solidFill>
                <a:effectLst/>
                <a:latin typeface="Arial" pitchFamily="34" charset="0"/>
              </a:rPr>
              <a:t> 3x3 filters</a:t>
            </a:r>
          </a:p>
        </p:txBody>
      </p:sp>
      <p:sp>
        <p:nvSpPr>
          <p:cNvPr id="54" name="Rectangle 53">
            <a:extLst>
              <a:ext uri="{FF2B5EF4-FFF2-40B4-BE49-F238E27FC236}">
                <a16:creationId xmlns:a16="http://schemas.microsoft.com/office/drawing/2014/main" id="{B7D98CEB-3B65-4B85-9681-0A70AEA58BCE}"/>
              </a:ext>
            </a:extLst>
          </p:cNvPr>
          <p:cNvSpPr/>
          <p:nvPr/>
        </p:nvSpPr>
        <p:spPr bwMode="auto">
          <a:xfrm>
            <a:off x="5968992" y="3553137"/>
            <a:ext cx="2571476" cy="480086"/>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kumimoji="0" lang="en-IN" sz="1400" b="1" i="0" u="none" strike="noStrike" cap="none" normalizeH="0" baseline="0" dirty="0">
                <a:ln>
                  <a:noFill/>
                </a:ln>
                <a:solidFill>
                  <a:schemeClr val="bg1"/>
                </a:solidFill>
                <a:effectLst/>
                <a:latin typeface="Arial" pitchFamily="34" charset="0"/>
              </a:rPr>
              <a:t>192 3x3 filters</a:t>
            </a:r>
          </a:p>
        </p:txBody>
      </p:sp>
      <p:cxnSp>
        <p:nvCxnSpPr>
          <p:cNvPr id="18" name="Straight Arrow Connector 17">
            <a:extLst>
              <a:ext uri="{FF2B5EF4-FFF2-40B4-BE49-F238E27FC236}">
                <a16:creationId xmlns:a16="http://schemas.microsoft.com/office/drawing/2014/main" id="{AF07FDB8-59EF-4D2E-93DD-1EF78F95A807}"/>
              </a:ext>
            </a:extLst>
          </p:cNvPr>
          <p:cNvCxnSpPr>
            <a:cxnSpLocks/>
            <a:stCxn id="35" idx="2"/>
          </p:cNvCxnSpPr>
          <p:nvPr/>
        </p:nvCxnSpPr>
        <p:spPr bwMode="auto">
          <a:xfrm>
            <a:off x="6299626" y="2285692"/>
            <a:ext cx="0" cy="12552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B50BF41A-ADA1-4BEA-B588-30A93225B3CE}"/>
              </a:ext>
            </a:extLst>
          </p:cNvPr>
          <p:cNvCxnSpPr>
            <a:cxnSpLocks/>
            <a:stCxn id="68" idx="2"/>
          </p:cNvCxnSpPr>
          <p:nvPr/>
        </p:nvCxnSpPr>
        <p:spPr bwMode="auto">
          <a:xfrm>
            <a:off x="7927380" y="3304863"/>
            <a:ext cx="5996" cy="2361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3C6D3C00-C96D-42D3-955B-13B65871A9C7}"/>
              </a:ext>
            </a:extLst>
          </p:cNvPr>
          <p:cNvCxnSpPr>
            <a:cxnSpLocks/>
            <a:endCxn id="36" idx="0"/>
          </p:cNvCxnSpPr>
          <p:nvPr/>
        </p:nvCxnSpPr>
        <p:spPr bwMode="auto">
          <a:xfrm flipH="1">
            <a:off x="7246385" y="4035626"/>
            <a:ext cx="1410" cy="2105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A2FD1DEE-F8CA-461A-BD21-5E7C173FD9AE}"/>
              </a:ext>
            </a:extLst>
          </p:cNvPr>
          <p:cNvSpPr txBox="1"/>
          <p:nvPr/>
        </p:nvSpPr>
        <p:spPr>
          <a:xfrm>
            <a:off x="-308819" y="959360"/>
            <a:ext cx="9220571" cy="584775"/>
          </a:xfrm>
          <a:prstGeom prst="rect">
            <a:avLst/>
          </a:prstGeom>
          <a:noFill/>
        </p:spPr>
        <p:txBody>
          <a:bodyPr wrap="square" rtlCol="0">
            <a:spAutoFit/>
          </a:bodyPr>
          <a:lstStyle/>
          <a:p>
            <a:pPr marL="800100" lvl="1" indent="-342900" algn="l">
              <a:buClr>
                <a:schemeClr val="bg2"/>
              </a:buClr>
              <a:buFont typeface="Wingdings" panose="05000000000000000000" pitchFamily="2" charset="2"/>
              <a:buChar char="§"/>
            </a:pPr>
            <a:r>
              <a:rPr lang="en-IN" sz="1600" dirty="0"/>
              <a:t>Pass input to deep and wide network and let network  decides what it should learn from both of them</a:t>
            </a:r>
          </a:p>
        </p:txBody>
      </p:sp>
      <p:sp>
        <p:nvSpPr>
          <p:cNvPr id="68" name="Rectangle 67">
            <a:extLst>
              <a:ext uri="{FF2B5EF4-FFF2-40B4-BE49-F238E27FC236}">
                <a16:creationId xmlns:a16="http://schemas.microsoft.com/office/drawing/2014/main" id="{AE1F95BC-B981-41F3-8D88-F38B9F6BD473}"/>
              </a:ext>
            </a:extLst>
          </p:cNvPr>
          <p:cNvSpPr/>
          <p:nvPr/>
        </p:nvSpPr>
        <p:spPr bwMode="auto">
          <a:xfrm>
            <a:off x="7254730" y="2455977"/>
            <a:ext cx="1335742" cy="848886"/>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64</a:t>
            </a:r>
            <a:r>
              <a:rPr kumimoji="0" lang="en-IN" sz="1400" b="1" i="0" u="none" strike="noStrike" cap="none" normalizeH="0" baseline="0" dirty="0">
                <a:ln>
                  <a:noFill/>
                </a:ln>
                <a:solidFill>
                  <a:schemeClr val="bg1"/>
                </a:solidFill>
                <a:effectLst/>
                <a:latin typeface="Arial" pitchFamily="34" charset="0"/>
              </a:rPr>
              <a:t> 3x3 filters</a:t>
            </a:r>
          </a:p>
        </p:txBody>
      </p:sp>
      <p:cxnSp>
        <p:nvCxnSpPr>
          <p:cNvPr id="77" name="Straight Arrow Connector 76">
            <a:extLst>
              <a:ext uri="{FF2B5EF4-FFF2-40B4-BE49-F238E27FC236}">
                <a16:creationId xmlns:a16="http://schemas.microsoft.com/office/drawing/2014/main" id="{64BF10DB-116C-4DF5-B33B-35E982EFE8C1}"/>
              </a:ext>
            </a:extLst>
          </p:cNvPr>
          <p:cNvCxnSpPr>
            <a:cxnSpLocks/>
            <a:stCxn id="53" idx="2"/>
            <a:endCxn id="68" idx="0"/>
          </p:cNvCxnSpPr>
          <p:nvPr/>
        </p:nvCxnSpPr>
        <p:spPr bwMode="auto">
          <a:xfrm flipH="1">
            <a:off x="7929847" y="2274781"/>
            <a:ext cx="2531" cy="1811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4" name="TextBox 83">
            <a:extLst>
              <a:ext uri="{FF2B5EF4-FFF2-40B4-BE49-F238E27FC236}">
                <a16:creationId xmlns:a16="http://schemas.microsoft.com/office/drawing/2014/main" id="{070F4D6F-DBB8-4DDE-9784-2F494A397482}"/>
              </a:ext>
            </a:extLst>
          </p:cNvPr>
          <p:cNvSpPr txBox="1"/>
          <p:nvPr/>
        </p:nvSpPr>
        <p:spPr>
          <a:xfrm>
            <a:off x="4572000" y="5569669"/>
            <a:ext cx="2830709" cy="523220"/>
          </a:xfrm>
          <a:prstGeom prst="rect">
            <a:avLst/>
          </a:prstGeom>
          <a:noFill/>
        </p:spPr>
        <p:txBody>
          <a:bodyPr wrap="square" rtlCol="0">
            <a:spAutoFit/>
          </a:bodyPr>
          <a:lstStyle/>
          <a:p>
            <a:pPr algn="l"/>
            <a:r>
              <a:rPr lang="en-IN" sz="1400" dirty="0"/>
              <a:t>filters-128</a:t>
            </a:r>
          </a:p>
          <a:p>
            <a:pPr algn="l"/>
            <a:r>
              <a:rPr lang="en-IN" sz="1400" dirty="0"/>
              <a:t>Output blocks-12,8,12</a:t>
            </a:r>
          </a:p>
        </p:txBody>
      </p:sp>
      <p:sp>
        <p:nvSpPr>
          <p:cNvPr id="50" name="Slide Number Placeholder 49">
            <a:extLst>
              <a:ext uri="{FF2B5EF4-FFF2-40B4-BE49-F238E27FC236}">
                <a16:creationId xmlns:a16="http://schemas.microsoft.com/office/drawing/2014/main" id="{BA03EDDC-289A-4F78-9890-510B6B7FD8A0}"/>
              </a:ext>
            </a:extLst>
          </p:cNvPr>
          <p:cNvSpPr>
            <a:spLocks noGrp="1"/>
          </p:cNvSpPr>
          <p:nvPr>
            <p:ph type="sldNum" sz="quarter" idx="12"/>
          </p:nvPr>
        </p:nvSpPr>
        <p:spPr/>
        <p:txBody>
          <a:bodyPr/>
          <a:lstStyle/>
          <a:p>
            <a:fld id="{17CC94CD-1FE7-0C44-80F4-2964C2C99554}" type="slidenum">
              <a:rPr lang="en-US" noProof="0" smtClean="0"/>
              <a:pPr/>
              <a:t>23</a:t>
            </a:fld>
            <a:endParaRPr lang="en-US" noProof="0"/>
          </a:p>
        </p:txBody>
      </p:sp>
      <p:sp>
        <p:nvSpPr>
          <p:cNvPr id="49" name="Footer Placeholder 5">
            <a:extLst>
              <a:ext uri="{FF2B5EF4-FFF2-40B4-BE49-F238E27FC236}">
                <a16:creationId xmlns:a16="http://schemas.microsoft.com/office/drawing/2014/main" id="{3787977A-4B96-40CF-BD4B-2A76E7E098FA}"/>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51" name="TextBox 50">
            <a:extLst>
              <a:ext uri="{FF2B5EF4-FFF2-40B4-BE49-F238E27FC236}">
                <a16:creationId xmlns:a16="http://schemas.microsoft.com/office/drawing/2014/main" id="{076D1444-0A7B-440B-B34A-46C891FD83A6}"/>
              </a:ext>
            </a:extLst>
          </p:cNvPr>
          <p:cNvSpPr txBox="1"/>
          <p:nvPr/>
        </p:nvSpPr>
        <p:spPr>
          <a:xfrm>
            <a:off x="0" y="674513"/>
            <a:ext cx="5899452" cy="400110"/>
          </a:xfrm>
          <a:prstGeom prst="rect">
            <a:avLst/>
          </a:prstGeom>
          <a:noFill/>
        </p:spPr>
        <p:txBody>
          <a:bodyPr wrap="square" rtlCol="0">
            <a:spAutoFit/>
          </a:bodyPr>
          <a:lstStyle/>
          <a:p>
            <a:pPr algn="l"/>
            <a:r>
              <a:rPr lang="en-IN" b="1" dirty="0"/>
              <a:t>Sub-pixel based Network– Inception</a:t>
            </a:r>
          </a:p>
        </p:txBody>
      </p:sp>
    </p:spTree>
    <p:extLst>
      <p:ext uri="{BB962C8B-B14F-4D97-AF65-F5344CB8AC3E}">
        <p14:creationId xmlns:p14="http://schemas.microsoft.com/office/powerpoint/2010/main" val="354320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500"/>
                                        <p:tgtEl>
                                          <p:spTgt spid="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par>
                                <p:cTn id="16" presetID="10" presetClass="entr" presetSubtype="0" fill="hold"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500"/>
                                        <p:tgtEl>
                                          <p:spTgt spid="9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par>
                                <p:cTn id="22" presetID="10" presetClass="entr" presetSubtype="0" fill="hold" nodeType="with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par>
                                <p:cTn id="30" presetID="10" presetClass="entr" presetSubtype="0" fill="hold"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111"/>
                                        </p:tgtEl>
                                        <p:attrNameLst>
                                          <p:attrName>style.visibility</p:attrName>
                                        </p:attrNameLst>
                                      </p:cBhvr>
                                      <p:to>
                                        <p:strVal val="visible"/>
                                      </p:to>
                                    </p:set>
                                    <p:animEffect transition="in" filter="fade">
                                      <p:cBhvr>
                                        <p:cTn id="38" dur="500"/>
                                        <p:tgtEl>
                                          <p:spTgt spid="1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6"/>
                                        </p:tgtEl>
                                        <p:attrNameLst>
                                          <p:attrName>style.visibility</p:attrName>
                                        </p:attrNameLst>
                                      </p:cBhvr>
                                      <p:to>
                                        <p:strVal val="visible"/>
                                      </p:to>
                                    </p:set>
                                    <p:animEffect transition="in" filter="fade">
                                      <p:cBhvr>
                                        <p:cTn id="43" dur="500"/>
                                        <p:tgtEl>
                                          <p:spTgt spid="116"/>
                                        </p:tgtEl>
                                      </p:cBhvr>
                                    </p:animEffect>
                                  </p:childTnLst>
                                </p:cTn>
                              </p:par>
                              <p:par>
                                <p:cTn id="44" presetID="10" presetClass="entr" presetSubtype="0" fill="hold"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nodeType="withEffect">
                                  <p:stCondLst>
                                    <p:cond delay="0"/>
                                  </p:stCondLst>
                                  <p:childTnLst>
                                    <p:set>
                                      <p:cBhvr>
                                        <p:cTn id="48" dur="1" fill="hold">
                                          <p:stCondLst>
                                            <p:cond delay="0"/>
                                          </p:stCondLst>
                                        </p:cTn>
                                        <p:tgtEl>
                                          <p:spTgt spid="47">
                                            <p:txEl>
                                              <p:pRg st="0" end="0"/>
                                            </p:txEl>
                                          </p:spTgt>
                                        </p:tgtEl>
                                        <p:attrNameLst>
                                          <p:attrName>style.visibility</p:attrName>
                                        </p:attrNameLst>
                                      </p:cBhvr>
                                      <p:to>
                                        <p:strVal val="visible"/>
                                      </p:to>
                                    </p:set>
                                    <p:animEffect transition="in" filter="fade">
                                      <p:cBhvr>
                                        <p:cTn id="49" dur="500"/>
                                        <p:tgtEl>
                                          <p:spTgt spid="47">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7">
                                            <p:txEl>
                                              <p:pRg st="1" end="1"/>
                                            </p:txEl>
                                          </p:spTgt>
                                        </p:tgtEl>
                                        <p:attrNameLst>
                                          <p:attrName>style.visibility</p:attrName>
                                        </p:attrNameLst>
                                      </p:cBhvr>
                                      <p:to>
                                        <p:strVal val="visible"/>
                                      </p:to>
                                    </p:set>
                                    <p:animEffect transition="in" filter="fade">
                                      <p:cBhvr>
                                        <p:cTn id="52" dur="500"/>
                                        <p:tgtEl>
                                          <p:spTgt spid="47">
                                            <p:txEl>
                                              <p:pRg st="1" end="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7">
                                            <p:txEl>
                                              <p:pRg st="2" end="2"/>
                                            </p:txEl>
                                          </p:spTgt>
                                        </p:tgtEl>
                                        <p:attrNameLst>
                                          <p:attrName>style.visibility</p:attrName>
                                        </p:attrNameLst>
                                      </p:cBhvr>
                                      <p:to>
                                        <p:strVal val="visible"/>
                                      </p:to>
                                    </p:set>
                                    <p:animEffect transition="in" filter="fade">
                                      <p:cBhvr>
                                        <p:cTn id="55" dur="500"/>
                                        <p:tgtEl>
                                          <p:spTgt spid="47">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84">
                                            <p:txEl>
                                              <p:pRg st="0" end="0"/>
                                            </p:txEl>
                                          </p:spTgt>
                                        </p:tgtEl>
                                        <p:attrNameLst>
                                          <p:attrName>style.visibility</p:attrName>
                                        </p:attrNameLst>
                                      </p:cBhvr>
                                      <p:to>
                                        <p:strVal val="visible"/>
                                      </p:to>
                                    </p:set>
                                    <p:animEffect transition="in" filter="fade">
                                      <p:cBhvr>
                                        <p:cTn id="58" dur="500"/>
                                        <p:tgtEl>
                                          <p:spTgt spid="84">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84">
                                            <p:txEl>
                                              <p:pRg st="1" end="1"/>
                                            </p:txEl>
                                          </p:spTgt>
                                        </p:tgtEl>
                                        <p:attrNameLst>
                                          <p:attrName>style.visibility</p:attrName>
                                        </p:attrNameLst>
                                      </p:cBhvr>
                                      <p:to>
                                        <p:strVal val="visible"/>
                                      </p:to>
                                    </p:set>
                                    <p:animEffect transition="in" filter="fade">
                                      <p:cBhvr>
                                        <p:cTn id="61" dur="500"/>
                                        <p:tgtEl>
                                          <p:spTgt spid="84">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10" presetClass="entr" presetSubtype="0" fill="hold" nodeType="with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500"/>
                                        <p:tgtEl>
                                          <p:spTgt spid="54"/>
                                        </p:tgtEl>
                                      </p:cBhvr>
                                    </p:animEffect>
                                  </p:childTnLst>
                                </p:cTn>
                              </p:par>
                              <p:par>
                                <p:cTn id="90" presetID="10" presetClass="entr" presetSubtype="0" fill="hold"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2" grpId="0" animBg="1"/>
      <p:bldP spid="97" grpId="0"/>
      <p:bldP spid="74" grpId="0" animBg="1"/>
      <p:bldP spid="116" grpId="0" animBg="1"/>
      <p:bldP spid="53" grpId="0" animBg="1"/>
      <p:bldP spid="54" grpId="0" animBg="1"/>
      <p:bldP spid="6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6A1F12-1BB9-446E-9447-1FCEA0BB0A4C}"/>
              </a:ext>
            </a:extLst>
          </p:cNvPr>
          <p:cNvSpPr/>
          <p:nvPr/>
        </p:nvSpPr>
        <p:spPr bwMode="auto">
          <a:xfrm>
            <a:off x="5399014" y="2767690"/>
            <a:ext cx="2914550" cy="1789411"/>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grpSp>
        <p:nvGrpSpPr>
          <p:cNvPr id="98" name="Group 97">
            <a:extLst>
              <a:ext uri="{FF2B5EF4-FFF2-40B4-BE49-F238E27FC236}">
                <a16:creationId xmlns:a16="http://schemas.microsoft.com/office/drawing/2014/main" id="{D0BD9956-B3F9-4E2B-9EBC-BDCA8B822E0E}"/>
              </a:ext>
            </a:extLst>
          </p:cNvPr>
          <p:cNvGrpSpPr/>
          <p:nvPr/>
        </p:nvGrpSpPr>
        <p:grpSpPr>
          <a:xfrm>
            <a:off x="506133" y="2674022"/>
            <a:ext cx="620258" cy="1841275"/>
            <a:chOff x="208873" y="2570850"/>
            <a:chExt cx="826453" cy="1841275"/>
          </a:xfrm>
        </p:grpSpPr>
        <p:sp>
          <p:nvSpPr>
            <p:cNvPr id="5" name="TextBox 4">
              <a:extLst>
                <a:ext uri="{FF2B5EF4-FFF2-40B4-BE49-F238E27FC236}">
                  <a16:creationId xmlns:a16="http://schemas.microsoft.com/office/drawing/2014/main" id="{BE09DFD8-6645-4E5B-8B11-CDBA32AAB146}"/>
                </a:ext>
              </a:extLst>
            </p:cNvPr>
            <p:cNvSpPr txBox="1"/>
            <p:nvPr/>
          </p:nvSpPr>
          <p:spPr>
            <a:xfrm rot="16200000">
              <a:off x="-298538" y="3078261"/>
              <a:ext cx="1841275" cy="826453"/>
            </a:xfrm>
            <a:prstGeom prst="rect">
              <a:avLst/>
            </a:prstGeom>
            <a:solidFill>
              <a:srgbClr val="FFFF00"/>
            </a:solidFill>
            <a:ln>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7FC9157F-9B79-4036-A478-62E676797B46}"/>
                </a:ext>
              </a:extLst>
            </p:cNvPr>
            <p:cNvSpPr txBox="1"/>
            <p:nvPr/>
          </p:nvSpPr>
          <p:spPr>
            <a:xfrm>
              <a:off x="459673" y="2691268"/>
              <a:ext cx="324852" cy="1600438"/>
            </a:xfrm>
            <a:prstGeom prst="rect">
              <a:avLst/>
            </a:prstGeom>
            <a:noFill/>
          </p:spPr>
          <p:txBody>
            <a:bodyPr wrap="square" rtlCol="0">
              <a:spAutoFit/>
            </a:bodyPr>
            <a:lstStyle/>
            <a:p>
              <a:pPr algn="ctr"/>
              <a:r>
                <a:rPr lang="en-IN" sz="1400" b="1" dirty="0"/>
                <a:t>N</a:t>
              </a:r>
            </a:p>
            <a:p>
              <a:pPr algn="ctr"/>
              <a:r>
                <a:rPr lang="en-IN" sz="1400" b="1" dirty="0"/>
                <a:t>E</a:t>
              </a:r>
            </a:p>
            <a:p>
              <a:pPr algn="ctr"/>
              <a:r>
                <a:rPr lang="en-IN" sz="1400" b="1" dirty="0"/>
                <a:t>T</a:t>
              </a:r>
            </a:p>
            <a:p>
              <a:pPr algn="ctr"/>
              <a:r>
                <a:rPr lang="en-IN" sz="1400" b="1" dirty="0"/>
                <a:t>W</a:t>
              </a:r>
            </a:p>
            <a:p>
              <a:pPr algn="ctr"/>
              <a:r>
                <a:rPr lang="en-IN" sz="1400" b="1" dirty="0"/>
                <a:t>O</a:t>
              </a:r>
            </a:p>
            <a:p>
              <a:pPr algn="ctr"/>
              <a:r>
                <a:rPr lang="en-IN" sz="1400" b="1" dirty="0"/>
                <a:t>R</a:t>
              </a:r>
            </a:p>
            <a:p>
              <a:pPr algn="ctr"/>
              <a:r>
                <a:rPr lang="en-IN" sz="1400" b="1" dirty="0"/>
                <a:t>K</a:t>
              </a:r>
            </a:p>
          </p:txBody>
        </p:sp>
      </p:grpSp>
      <p:sp>
        <p:nvSpPr>
          <p:cNvPr id="79" name="TextBox 78">
            <a:extLst>
              <a:ext uri="{FF2B5EF4-FFF2-40B4-BE49-F238E27FC236}">
                <a16:creationId xmlns:a16="http://schemas.microsoft.com/office/drawing/2014/main" id="{B755345E-32B6-40C5-9CEF-FD8862248F5B}"/>
              </a:ext>
            </a:extLst>
          </p:cNvPr>
          <p:cNvSpPr txBox="1"/>
          <p:nvPr/>
        </p:nvSpPr>
        <p:spPr>
          <a:xfrm>
            <a:off x="232246" y="1945002"/>
            <a:ext cx="1015613" cy="400110"/>
          </a:xfrm>
          <a:prstGeom prst="rect">
            <a:avLst/>
          </a:prstGeom>
          <a:noFill/>
        </p:spPr>
        <p:txBody>
          <a:bodyPr wrap="square" rtlCol="0">
            <a:spAutoFit/>
          </a:bodyPr>
          <a:lstStyle/>
          <a:p>
            <a:r>
              <a:rPr lang="en-IN" dirty="0"/>
              <a:t>Input</a:t>
            </a:r>
          </a:p>
        </p:txBody>
      </p:sp>
      <p:sp>
        <p:nvSpPr>
          <p:cNvPr id="92" name="Flowchart: Or 91">
            <a:extLst>
              <a:ext uri="{FF2B5EF4-FFF2-40B4-BE49-F238E27FC236}">
                <a16:creationId xmlns:a16="http://schemas.microsoft.com/office/drawing/2014/main" id="{26F2CD62-3C34-4684-9E5F-1C9368DC14EC}"/>
              </a:ext>
            </a:extLst>
          </p:cNvPr>
          <p:cNvSpPr/>
          <p:nvPr/>
        </p:nvSpPr>
        <p:spPr bwMode="auto">
          <a:xfrm>
            <a:off x="683854" y="4837396"/>
            <a:ext cx="203549" cy="163933"/>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96" name="Straight Arrow Connector 95">
            <a:extLst>
              <a:ext uri="{FF2B5EF4-FFF2-40B4-BE49-F238E27FC236}">
                <a16:creationId xmlns:a16="http://schemas.microsoft.com/office/drawing/2014/main" id="{4C567D69-813A-4101-964A-2ED6C77D688B}"/>
              </a:ext>
            </a:extLst>
          </p:cNvPr>
          <p:cNvCxnSpPr>
            <a:cxnSpLocks/>
          </p:cNvCxnSpPr>
          <p:nvPr/>
        </p:nvCxnSpPr>
        <p:spPr bwMode="auto">
          <a:xfrm flipH="1">
            <a:off x="796376" y="4522500"/>
            <a:ext cx="1526" cy="66586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97" name="TextBox 96">
            <a:extLst>
              <a:ext uri="{FF2B5EF4-FFF2-40B4-BE49-F238E27FC236}">
                <a16:creationId xmlns:a16="http://schemas.microsoft.com/office/drawing/2014/main" id="{75CE3C50-C62E-4812-A0BA-793928DC0A3B}"/>
              </a:ext>
            </a:extLst>
          </p:cNvPr>
          <p:cNvSpPr txBox="1"/>
          <p:nvPr/>
        </p:nvSpPr>
        <p:spPr>
          <a:xfrm>
            <a:off x="302812" y="5159568"/>
            <a:ext cx="965631" cy="362094"/>
          </a:xfrm>
          <a:prstGeom prst="rect">
            <a:avLst/>
          </a:prstGeom>
          <a:noFill/>
        </p:spPr>
        <p:txBody>
          <a:bodyPr wrap="square" rtlCol="0">
            <a:spAutoFit/>
          </a:bodyPr>
          <a:lstStyle/>
          <a:p>
            <a:r>
              <a:rPr lang="en-IN" dirty="0"/>
              <a:t>Output</a:t>
            </a:r>
          </a:p>
        </p:txBody>
      </p:sp>
      <p:grpSp>
        <p:nvGrpSpPr>
          <p:cNvPr id="73" name="Group 72">
            <a:extLst>
              <a:ext uri="{FF2B5EF4-FFF2-40B4-BE49-F238E27FC236}">
                <a16:creationId xmlns:a16="http://schemas.microsoft.com/office/drawing/2014/main" id="{18EB4EC6-9EF5-4B67-A5ED-9A249C8B551F}"/>
              </a:ext>
            </a:extLst>
          </p:cNvPr>
          <p:cNvGrpSpPr/>
          <p:nvPr/>
        </p:nvGrpSpPr>
        <p:grpSpPr>
          <a:xfrm>
            <a:off x="1869869" y="1509298"/>
            <a:ext cx="3026130" cy="4063370"/>
            <a:chOff x="2021304" y="1227221"/>
            <a:chExt cx="3182765" cy="4584032"/>
          </a:xfrm>
        </p:grpSpPr>
        <p:sp>
          <p:nvSpPr>
            <p:cNvPr id="71" name="Rectangle 70">
              <a:extLst>
                <a:ext uri="{FF2B5EF4-FFF2-40B4-BE49-F238E27FC236}">
                  <a16:creationId xmlns:a16="http://schemas.microsoft.com/office/drawing/2014/main" id="{28E4B8E7-D3F9-489E-9BC3-1928E73B6248}"/>
                </a:ext>
              </a:extLst>
            </p:cNvPr>
            <p:cNvSpPr/>
            <p:nvPr/>
          </p:nvSpPr>
          <p:spPr bwMode="auto">
            <a:xfrm>
              <a:off x="2021304" y="1227221"/>
              <a:ext cx="3182765" cy="45840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65" name="Rectangle 64">
              <a:extLst>
                <a:ext uri="{FF2B5EF4-FFF2-40B4-BE49-F238E27FC236}">
                  <a16:creationId xmlns:a16="http://schemas.microsoft.com/office/drawing/2014/main" id="{B063A9BA-7A76-4759-84E7-0589BFFAD09D}"/>
                </a:ext>
              </a:extLst>
            </p:cNvPr>
            <p:cNvSpPr/>
            <p:nvPr/>
          </p:nvSpPr>
          <p:spPr bwMode="auto">
            <a:xfrm>
              <a:off x="2272662" y="2211318"/>
              <a:ext cx="2741223" cy="250767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86E0FB10-6F9E-46F3-ABC6-D3B61CB132C0}"/>
                </a:ext>
              </a:extLst>
            </p:cNvPr>
            <p:cNvSpPr/>
            <p:nvPr/>
          </p:nvSpPr>
          <p:spPr bwMode="auto">
            <a:xfrm>
              <a:off x="2400418" y="1481592"/>
              <a:ext cx="2484397"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600" b="1" dirty="0">
                  <a:solidFill>
                    <a:schemeClr val="bg1"/>
                  </a:solidFill>
                  <a:latin typeface="Arial" pitchFamily="34" charset="0"/>
                </a:rPr>
                <a:t>CR block(filters)</a:t>
              </a:r>
              <a:endParaRPr kumimoji="0" lang="en-IN" sz="1600" b="1" i="0" u="none" strike="noStrike" cap="none" normalizeH="0" baseline="0" dirty="0">
                <a:ln>
                  <a:noFill/>
                </a:ln>
                <a:solidFill>
                  <a:schemeClr val="bg1"/>
                </a:solidFill>
                <a:effectLst/>
                <a:latin typeface="Arial" pitchFamily="34" charset="0"/>
              </a:endParaRPr>
            </a:p>
          </p:txBody>
        </p:sp>
        <p:sp>
          <p:nvSpPr>
            <p:cNvPr id="12" name="Rectangle 11">
              <a:extLst>
                <a:ext uri="{FF2B5EF4-FFF2-40B4-BE49-F238E27FC236}">
                  <a16:creationId xmlns:a16="http://schemas.microsoft.com/office/drawing/2014/main" id="{C5F44B93-08D8-4176-AD2E-65CC4C74EA7B}"/>
                </a:ext>
              </a:extLst>
            </p:cNvPr>
            <p:cNvSpPr/>
            <p:nvPr/>
          </p:nvSpPr>
          <p:spPr bwMode="auto">
            <a:xfrm>
              <a:off x="2272662" y="5177217"/>
              <a:ext cx="2741223" cy="54196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600" b="1" dirty="0">
                  <a:solidFill>
                    <a:schemeClr val="bg1"/>
                  </a:solidFill>
                  <a:latin typeface="Arial" pitchFamily="34" charset="0"/>
                </a:rPr>
                <a:t>C block(output blocks)</a:t>
              </a:r>
              <a:endParaRPr kumimoji="0" lang="en-IN" sz="1600" b="1" i="0" u="none" strike="noStrike" cap="none" normalizeH="0" baseline="0" dirty="0">
                <a:ln>
                  <a:noFill/>
                </a:ln>
                <a:solidFill>
                  <a:schemeClr val="bg1"/>
                </a:solidFill>
                <a:effectLst/>
                <a:latin typeface="Arial" pitchFamily="34" charset="0"/>
              </a:endParaRPr>
            </a:p>
          </p:txBody>
        </p:sp>
        <p:cxnSp>
          <p:nvCxnSpPr>
            <p:cNvPr id="61" name="Straight Arrow Connector 60">
              <a:extLst>
                <a:ext uri="{FF2B5EF4-FFF2-40B4-BE49-F238E27FC236}">
                  <a16:creationId xmlns:a16="http://schemas.microsoft.com/office/drawing/2014/main" id="{832B3721-B1A1-4D6F-8B05-33536E1AD868}"/>
                </a:ext>
              </a:extLst>
            </p:cNvPr>
            <p:cNvCxnSpPr>
              <a:cxnSpLocks/>
              <a:stCxn id="7" idx="2"/>
              <a:endCxn id="9" idx="0"/>
            </p:cNvCxnSpPr>
            <p:nvPr/>
          </p:nvCxnSpPr>
          <p:spPr bwMode="auto">
            <a:xfrm flipH="1">
              <a:off x="3631998" y="1986919"/>
              <a:ext cx="4427" cy="3481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70" name="Group 69">
              <a:extLst>
                <a:ext uri="{FF2B5EF4-FFF2-40B4-BE49-F238E27FC236}">
                  <a16:creationId xmlns:a16="http://schemas.microsoft.com/office/drawing/2014/main" id="{9258807A-FA40-4DE5-BE4A-D57627209EA3}"/>
                </a:ext>
              </a:extLst>
            </p:cNvPr>
            <p:cNvGrpSpPr/>
            <p:nvPr/>
          </p:nvGrpSpPr>
          <p:grpSpPr>
            <a:xfrm>
              <a:off x="2366797" y="2335071"/>
              <a:ext cx="2518019" cy="2188697"/>
              <a:chOff x="2366797" y="2335071"/>
              <a:chExt cx="2518019" cy="2188697"/>
            </a:xfrm>
          </p:grpSpPr>
          <p:sp>
            <p:nvSpPr>
              <p:cNvPr id="9" name="Rectangle 8">
                <a:extLst>
                  <a:ext uri="{FF2B5EF4-FFF2-40B4-BE49-F238E27FC236}">
                    <a16:creationId xmlns:a16="http://schemas.microsoft.com/office/drawing/2014/main" id="{376F7472-B9CB-4C5F-BE35-4F7E5B9FCBEC}"/>
                  </a:ext>
                </a:extLst>
              </p:cNvPr>
              <p:cNvSpPr/>
              <p:nvPr/>
            </p:nvSpPr>
            <p:spPr bwMode="auto">
              <a:xfrm>
                <a:off x="2366797" y="2335071"/>
                <a:ext cx="2518019" cy="481371"/>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IN" sz="1600" b="1" dirty="0">
                    <a:solidFill>
                      <a:schemeClr val="bg1"/>
                    </a:solidFill>
                    <a:latin typeface="Arial" pitchFamily="34" charset="0"/>
                  </a:rPr>
                  <a:t>Inception block(filters)</a:t>
                </a:r>
                <a:endParaRPr kumimoji="0" lang="en-IN" sz="1600" b="1" i="0" u="none" strike="noStrike" cap="none" normalizeH="0" baseline="0" dirty="0">
                  <a:ln>
                    <a:noFill/>
                  </a:ln>
                  <a:solidFill>
                    <a:schemeClr val="bg1"/>
                  </a:solidFill>
                  <a:effectLst/>
                  <a:latin typeface="Arial" pitchFamily="34" charset="0"/>
                </a:endParaRPr>
              </a:p>
            </p:txBody>
          </p:sp>
          <p:sp>
            <p:nvSpPr>
              <p:cNvPr id="10" name="Rectangle 9">
                <a:extLst>
                  <a:ext uri="{FF2B5EF4-FFF2-40B4-BE49-F238E27FC236}">
                    <a16:creationId xmlns:a16="http://schemas.microsoft.com/office/drawing/2014/main" id="{644AB621-28BE-4733-82D2-AB7174C479ED}"/>
                  </a:ext>
                </a:extLst>
              </p:cNvPr>
              <p:cNvSpPr/>
              <p:nvPr/>
            </p:nvSpPr>
            <p:spPr bwMode="auto">
              <a:xfrm>
                <a:off x="2389515" y="3188086"/>
                <a:ext cx="249530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600" b="1" i="0" u="none" strike="noStrike" cap="none" normalizeH="0" baseline="0" dirty="0">
                    <a:ln>
                      <a:noFill/>
                    </a:ln>
                    <a:solidFill>
                      <a:schemeClr val="bg1"/>
                    </a:solidFill>
                    <a:effectLst/>
                    <a:latin typeface="Arial" pitchFamily="34" charset="0"/>
                  </a:rPr>
                  <a:t>Inception block(filters)</a:t>
                </a:r>
              </a:p>
            </p:txBody>
          </p:sp>
          <p:sp>
            <p:nvSpPr>
              <p:cNvPr id="11" name="Rectangle 10">
                <a:extLst>
                  <a:ext uri="{FF2B5EF4-FFF2-40B4-BE49-F238E27FC236}">
                    <a16:creationId xmlns:a16="http://schemas.microsoft.com/office/drawing/2014/main" id="{7BF966B7-248B-486D-A7F3-02ACB454B40A}"/>
                  </a:ext>
                </a:extLst>
              </p:cNvPr>
              <p:cNvSpPr/>
              <p:nvPr/>
            </p:nvSpPr>
            <p:spPr bwMode="auto">
              <a:xfrm>
                <a:off x="2389515" y="4018441"/>
                <a:ext cx="249530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IN" sz="1600" b="1" dirty="0">
                    <a:solidFill>
                      <a:schemeClr val="bg1"/>
                    </a:solidFill>
                    <a:latin typeface="Arial" pitchFamily="34" charset="0"/>
                  </a:rPr>
                  <a:t>Inception block(filters)</a:t>
                </a:r>
                <a:endParaRPr kumimoji="0" lang="en-IN" sz="1600" b="1" i="0" u="none" strike="noStrike" cap="none" normalizeH="0" baseline="0" dirty="0">
                  <a:ln>
                    <a:noFill/>
                  </a:ln>
                  <a:solidFill>
                    <a:schemeClr val="bg1"/>
                  </a:solidFill>
                  <a:effectLst/>
                  <a:latin typeface="Arial" pitchFamily="34" charset="0"/>
                </a:endParaRPr>
              </a:p>
            </p:txBody>
          </p:sp>
          <p:cxnSp>
            <p:nvCxnSpPr>
              <p:cNvPr id="63" name="Straight Arrow Connector 62">
                <a:extLst>
                  <a:ext uri="{FF2B5EF4-FFF2-40B4-BE49-F238E27FC236}">
                    <a16:creationId xmlns:a16="http://schemas.microsoft.com/office/drawing/2014/main" id="{EFA6C44B-28D0-4017-AE0E-96F9C9C916D0}"/>
                  </a:ext>
                </a:extLst>
              </p:cNvPr>
              <p:cNvCxnSpPr/>
              <p:nvPr/>
            </p:nvCxnSpPr>
            <p:spPr bwMode="auto">
              <a:xfrm>
                <a:off x="3642616" y="2839935"/>
                <a:ext cx="0" cy="348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3D0ED933-5A8D-4477-8E95-C18D6900ABCF}"/>
                  </a:ext>
                </a:extLst>
              </p:cNvPr>
              <p:cNvCxnSpPr>
                <a:cxnSpLocks/>
              </p:cNvCxnSpPr>
              <p:nvPr/>
            </p:nvCxnSpPr>
            <p:spPr bwMode="auto">
              <a:xfrm flipH="1">
                <a:off x="3638999" y="3680270"/>
                <a:ext cx="3273" cy="3575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cxnSp>
        <p:nvCxnSpPr>
          <p:cNvPr id="107" name="Straight Arrow Connector 106">
            <a:extLst>
              <a:ext uri="{FF2B5EF4-FFF2-40B4-BE49-F238E27FC236}">
                <a16:creationId xmlns:a16="http://schemas.microsoft.com/office/drawing/2014/main" id="{77FE785A-DEC9-4B4E-97DA-BBFEB15DE119}"/>
              </a:ext>
            </a:extLst>
          </p:cNvPr>
          <p:cNvCxnSpPr/>
          <p:nvPr/>
        </p:nvCxnSpPr>
        <p:spPr bwMode="auto">
          <a:xfrm>
            <a:off x="816261" y="2311462"/>
            <a:ext cx="0" cy="357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Straight Connector 108">
            <a:extLst>
              <a:ext uri="{FF2B5EF4-FFF2-40B4-BE49-F238E27FC236}">
                <a16:creationId xmlns:a16="http://schemas.microsoft.com/office/drawing/2014/main" id="{85CE0A2F-A23C-4B9F-AD5E-EBDE60A6C4C1}"/>
              </a:ext>
            </a:extLst>
          </p:cNvPr>
          <p:cNvCxnSpPr/>
          <p:nvPr/>
        </p:nvCxnSpPr>
        <p:spPr bwMode="auto">
          <a:xfrm flipH="1">
            <a:off x="232246" y="2433248"/>
            <a:ext cx="58401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550FE27B-E1B4-4B94-BF6E-8C76B408E856}"/>
              </a:ext>
            </a:extLst>
          </p:cNvPr>
          <p:cNvCxnSpPr>
            <a:cxnSpLocks/>
          </p:cNvCxnSpPr>
          <p:nvPr/>
        </p:nvCxnSpPr>
        <p:spPr bwMode="auto">
          <a:xfrm>
            <a:off x="232246" y="2438800"/>
            <a:ext cx="0" cy="24805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91C4E3E5-8680-4432-829D-AE76824B4B5D}"/>
              </a:ext>
            </a:extLst>
          </p:cNvPr>
          <p:cNvCxnSpPr>
            <a:cxnSpLocks/>
            <a:stCxn id="92" idx="6"/>
          </p:cNvCxnSpPr>
          <p:nvPr/>
        </p:nvCxnSpPr>
        <p:spPr bwMode="auto">
          <a:xfrm flipH="1">
            <a:off x="214125" y="4919363"/>
            <a:ext cx="6732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6" name="Arrow: Right 115">
            <a:extLst>
              <a:ext uri="{FF2B5EF4-FFF2-40B4-BE49-F238E27FC236}">
                <a16:creationId xmlns:a16="http://schemas.microsoft.com/office/drawing/2014/main" id="{A753004C-E11D-4C8E-95C5-677C24B38BF8}"/>
              </a:ext>
            </a:extLst>
          </p:cNvPr>
          <p:cNvSpPr/>
          <p:nvPr/>
        </p:nvSpPr>
        <p:spPr bwMode="auto">
          <a:xfrm>
            <a:off x="1143718" y="3429000"/>
            <a:ext cx="726151" cy="284117"/>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3" name="Straight Connector 2">
            <a:extLst>
              <a:ext uri="{FF2B5EF4-FFF2-40B4-BE49-F238E27FC236}">
                <a16:creationId xmlns:a16="http://schemas.microsoft.com/office/drawing/2014/main" id="{2C271EBA-25FD-429D-B2B3-D50E3BEBD5C8}"/>
              </a:ext>
            </a:extLst>
          </p:cNvPr>
          <p:cNvCxnSpPr>
            <a:cxnSpLocks/>
          </p:cNvCxnSpPr>
          <p:nvPr/>
        </p:nvCxnSpPr>
        <p:spPr bwMode="auto">
          <a:xfrm flipV="1">
            <a:off x="3411391" y="2295151"/>
            <a:ext cx="3271797" cy="2194"/>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4" name="Table 3">
            <a:extLst>
              <a:ext uri="{FF2B5EF4-FFF2-40B4-BE49-F238E27FC236}">
                <a16:creationId xmlns:a16="http://schemas.microsoft.com/office/drawing/2014/main" id="{10AC0CA3-7692-4764-97C7-5FEB657B1145}"/>
              </a:ext>
            </a:extLst>
          </p:cNvPr>
          <p:cNvGraphicFramePr>
            <a:graphicFrameLocks noGrp="1"/>
          </p:cNvGraphicFramePr>
          <p:nvPr>
            <p:extLst>
              <p:ext uri="{D42A27DB-BD31-4B8C-83A1-F6EECF244321}">
                <p14:modId xmlns:p14="http://schemas.microsoft.com/office/powerpoint/2010/main" val="2988733864"/>
              </p:ext>
            </p:extLst>
          </p:nvPr>
        </p:nvGraphicFramePr>
        <p:xfrm>
          <a:off x="5763278" y="3247445"/>
          <a:ext cx="2253573" cy="975360"/>
        </p:xfrm>
        <a:graphic>
          <a:graphicData uri="http://schemas.openxmlformats.org/drawingml/2006/table">
            <a:tbl>
              <a:tblPr firstRow="1" bandRow="1">
                <a:tableStyleId>{5C22544A-7EE6-4342-B048-85BDC9FD1C3A}</a:tableStyleId>
              </a:tblPr>
              <a:tblGrid>
                <a:gridCol w="2253573">
                  <a:extLst>
                    <a:ext uri="{9D8B030D-6E8A-4147-A177-3AD203B41FA5}">
                      <a16:colId xmlns:a16="http://schemas.microsoft.com/office/drawing/2014/main" val="3032080904"/>
                    </a:ext>
                  </a:extLst>
                </a:gridCol>
              </a:tblGrid>
              <a:tr h="0">
                <a:tc>
                  <a:txBody>
                    <a:bodyPr/>
                    <a:lstStyle/>
                    <a:p>
                      <a:pPr algn="l"/>
                      <a:r>
                        <a:rPr lang="en-IN" dirty="0"/>
                        <a:t>  </a:t>
                      </a:r>
                      <a:r>
                        <a:rPr lang="en-IN" sz="1600" dirty="0"/>
                        <a:t>CR block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046998618"/>
                  </a:ext>
                </a:extLst>
              </a:tr>
              <a:tr h="292323">
                <a:tc>
                  <a:txBody>
                    <a:bodyPr/>
                    <a:lstStyle/>
                    <a:p>
                      <a:pPr algn="l"/>
                      <a:r>
                        <a:rPr lang="en-IN" dirty="0"/>
                        <a:t>  </a:t>
                      </a:r>
                      <a:r>
                        <a:rPr lang="en-IN" sz="1600" b="1" dirty="0">
                          <a:solidFill>
                            <a:schemeClr val="bg1"/>
                          </a:solidFill>
                        </a:rPr>
                        <a:t>CBR-3 block         </a:t>
                      </a:r>
                    </a:p>
                    <a:p>
                      <a:pPr algn="l"/>
                      <a:r>
                        <a:rPr lang="en-IN" sz="1600" b="1" dirty="0">
                          <a:solidFill>
                            <a:schemeClr val="bg1"/>
                          </a:solidFill>
                        </a:rPr>
                        <a:t>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68886775"/>
                  </a:ext>
                </a:extLst>
              </a:tr>
            </a:tbl>
          </a:graphicData>
        </a:graphic>
      </p:graphicFrame>
      <p:cxnSp>
        <p:nvCxnSpPr>
          <p:cNvPr id="22" name="Straight Arrow Connector 21">
            <a:extLst>
              <a:ext uri="{FF2B5EF4-FFF2-40B4-BE49-F238E27FC236}">
                <a16:creationId xmlns:a16="http://schemas.microsoft.com/office/drawing/2014/main" id="{20E486EC-BFDC-4C13-AAED-472B311E8958}"/>
              </a:ext>
            </a:extLst>
          </p:cNvPr>
          <p:cNvCxnSpPr>
            <a:cxnSpLocks/>
          </p:cNvCxnSpPr>
          <p:nvPr/>
        </p:nvCxnSpPr>
        <p:spPr bwMode="auto">
          <a:xfrm>
            <a:off x="6681118" y="2297345"/>
            <a:ext cx="0" cy="4703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Connector 23">
            <a:extLst>
              <a:ext uri="{FF2B5EF4-FFF2-40B4-BE49-F238E27FC236}">
                <a16:creationId xmlns:a16="http://schemas.microsoft.com/office/drawing/2014/main" id="{0BF798C7-A176-40D1-AFB2-DF930FD86925}"/>
              </a:ext>
            </a:extLst>
          </p:cNvPr>
          <p:cNvCxnSpPr>
            <a:cxnSpLocks/>
          </p:cNvCxnSpPr>
          <p:nvPr/>
        </p:nvCxnSpPr>
        <p:spPr bwMode="auto">
          <a:xfrm>
            <a:off x="6681118" y="4573441"/>
            <a:ext cx="0" cy="1603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9C6431DC-43CE-47B3-B662-C5D079F67679}"/>
              </a:ext>
            </a:extLst>
          </p:cNvPr>
          <p:cNvCxnSpPr>
            <a:cxnSpLocks/>
          </p:cNvCxnSpPr>
          <p:nvPr/>
        </p:nvCxnSpPr>
        <p:spPr bwMode="auto">
          <a:xfrm>
            <a:off x="3426391" y="4733742"/>
            <a:ext cx="325472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a:extLst>
              <a:ext uri="{FF2B5EF4-FFF2-40B4-BE49-F238E27FC236}">
                <a16:creationId xmlns:a16="http://schemas.microsoft.com/office/drawing/2014/main" id="{97052477-A577-4E96-B2C0-F10DABCDDBA4}"/>
              </a:ext>
            </a:extLst>
          </p:cNvPr>
          <p:cNvSpPr txBox="1"/>
          <p:nvPr/>
        </p:nvSpPr>
        <p:spPr>
          <a:xfrm>
            <a:off x="5639477" y="2750436"/>
            <a:ext cx="1822861" cy="369332"/>
          </a:xfrm>
          <a:prstGeom prst="rect">
            <a:avLst/>
          </a:prstGeom>
          <a:noFill/>
        </p:spPr>
        <p:txBody>
          <a:bodyPr wrap="square" rtlCol="0">
            <a:spAutoFit/>
          </a:bodyPr>
          <a:lstStyle/>
          <a:p>
            <a:r>
              <a:rPr lang="en-IN" sz="1800" b="1" dirty="0">
                <a:solidFill>
                  <a:schemeClr val="bg1"/>
                </a:solidFill>
              </a:rPr>
              <a:t>Stack layer</a:t>
            </a:r>
          </a:p>
        </p:txBody>
      </p:sp>
      <p:cxnSp>
        <p:nvCxnSpPr>
          <p:cNvPr id="32" name="Straight Arrow Connector 31">
            <a:extLst>
              <a:ext uri="{FF2B5EF4-FFF2-40B4-BE49-F238E27FC236}">
                <a16:creationId xmlns:a16="http://schemas.microsoft.com/office/drawing/2014/main" id="{D761EE78-5EC9-4506-93B8-40E7877D9950}"/>
              </a:ext>
            </a:extLst>
          </p:cNvPr>
          <p:cNvCxnSpPr/>
          <p:nvPr/>
        </p:nvCxnSpPr>
        <p:spPr bwMode="auto">
          <a:xfrm>
            <a:off x="4592456" y="4207452"/>
            <a:ext cx="82073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Straight Arrow Connector 44">
            <a:extLst>
              <a:ext uri="{FF2B5EF4-FFF2-40B4-BE49-F238E27FC236}">
                <a16:creationId xmlns:a16="http://schemas.microsoft.com/office/drawing/2014/main" id="{E0E4A2D1-2558-4D4E-8C6D-E708BA1DE3AD}"/>
              </a:ext>
            </a:extLst>
          </p:cNvPr>
          <p:cNvCxnSpPr>
            <a:cxnSpLocks/>
          </p:cNvCxnSpPr>
          <p:nvPr/>
        </p:nvCxnSpPr>
        <p:spPr bwMode="auto">
          <a:xfrm flipH="1">
            <a:off x="3426391" y="4733742"/>
            <a:ext cx="2374" cy="2769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7" name="TextBox 76">
            <a:extLst>
              <a:ext uri="{FF2B5EF4-FFF2-40B4-BE49-F238E27FC236}">
                <a16:creationId xmlns:a16="http://schemas.microsoft.com/office/drawing/2014/main" id="{CA672FF3-4E68-4ED4-A88F-C2FD314E8671}"/>
              </a:ext>
            </a:extLst>
          </p:cNvPr>
          <p:cNvSpPr txBox="1"/>
          <p:nvPr/>
        </p:nvSpPr>
        <p:spPr>
          <a:xfrm>
            <a:off x="507871" y="1134432"/>
            <a:ext cx="8192376" cy="584775"/>
          </a:xfrm>
          <a:prstGeom prst="rect">
            <a:avLst/>
          </a:prstGeom>
          <a:noFill/>
        </p:spPr>
        <p:txBody>
          <a:bodyPr wrap="square" rtlCol="0">
            <a:spAutoFit/>
          </a:bodyPr>
          <a:lstStyle/>
          <a:p>
            <a:pPr marL="800100" lvl="1" indent="-342900" algn="l">
              <a:buClr>
                <a:schemeClr val="bg2"/>
              </a:buClr>
              <a:buFont typeface="Wingdings" panose="05000000000000000000" pitchFamily="2" charset="2"/>
              <a:buChar char="§"/>
            </a:pPr>
            <a:r>
              <a:rPr lang="en-IN" sz="1600" dirty="0"/>
              <a:t>Additional </a:t>
            </a:r>
            <a:r>
              <a:rPr lang="en-IN" sz="1600" dirty="0" err="1"/>
              <a:t>resnet</a:t>
            </a:r>
            <a:r>
              <a:rPr lang="en-IN" sz="1600" dirty="0"/>
              <a:t> connection between layer 1 and layer 4 in the inception block</a:t>
            </a:r>
          </a:p>
          <a:p>
            <a:pPr marL="800100" lvl="1" indent="-342900" algn="l">
              <a:buClr>
                <a:schemeClr val="bg2"/>
              </a:buClr>
              <a:buFont typeface="Wingdings" panose="05000000000000000000" pitchFamily="2" charset="2"/>
              <a:buChar char="§"/>
            </a:pPr>
            <a:endParaRPr lang="en-IN" sz="1600" dirty="0"/>
          </a:p>
        </p:txBody>
      </p:sp>
      <p:sp>
        <p:nvSpPr>
          <p:cNvPr id="78" name="TextBox 77">
            <a:extLst>
              <a:ext uri="{FF2B5EF4-FFF2-40B4-BE49-F238E27FC236}">
                <a16:creationId xmlns:a16="http://schemas.microsoft.com/office/drawing/2014/main" id="{2A76D49D-0243-4D38-BE65-21E9CBD4BF9A}"/>
              </a:ext>
            </a:extLst>
          </p:cNvPr>
          <p:cNvSpPr txBox="1"/>
          <p:nvPr/>
        </p:nvSpPr>
        <p:spPr>
          <a:xfrm>
            <a:off x="2528568" y="5561102"/>
            <a:ext cx="2830709" cy="738664"/>
          </a:xfrm>
          <a:prstGeom prst="rect">
            <a:avLst/>
          </a:prstGeom>
          <a:noFill/>
        </p:spPr>
        <p:txBody>
          <a:bodyPr wrap="square" rtlCol="0">
            <a:spAutoFit/>
          </a:bodyPr>
          <a:lstStyle/>
          <a:p>
            <a:pPr algn="l"/>
            <a:r>
              <a:rPr lang="en-IN" sz="1400" dirty="0"/>
              <a:t>C- Convolution</a:t>
            </a:r>
          </a:p>
          <a:p>
            <a:pPr algn="l"/>
            <a:r>
              <a:rPr lang="en-IN" sz="1400" dirty="0"/>
              <a:t>B- Batch-Normalization</a:t>
            </a:r>
          </a:p>
          <a:p>
            <a:pPr algn="l"/>
            <a:r>
              <a:rPr lang="en-IN" sz="1400" dirty="0"/>
              <a:t>R- </a:t>
            </a:r>
            <a:r>
              <a:rPr lang="en-IN" sz="1400" dirty="0" err="1"/>
              <a:t>Relu</a:t>
            </a:r>
            <a:r>
              <a:rPr lang="en-IN" sz="1400" dirty="0"/>
              <a:t> activation</a:t>
            </a:r>
          </a:p>
        </p:txBody>
      </p:sp>
      <p:sp>
        <p:nvSpPr>
          <p:cNvPr id="84" name="TextBox 83">
            <a:extLst>
              <a:ext uri="{FF2B5EF4-FFF2-40B4-BE49-F238E27FC236}">
                <a16:creationId xmlns:a16="http://schemas.microsoft.com/office/drawing/2014/main" id="{DF6B2014-0C35-4B11-934D-FD2BA021A2B6}"/>
              </a:ext>
            </a:extLst>
          </p:cNvPr>
          <p:cNvSpPr txBox="1"/>
          <p:nvPr/>
        </p:nvSpPr>
        <p:spPr>
          <a:xfrm>
            <a:off x="4572000" y="5569669"/>
            <a:ext cx="2830709" cy="523220"/>
          </a:xfrm>
          <a:prstGeom prst="rect">
            <a:avLst/>
          </a:prstGeom>
          <a:noFill/>
        </p:spPr>
        <p:txBody>
          <a:bodyPr wrap="square" rtlCol="0">
            <a:spAutoFit/>
          </a:bodyPr>
          <a:lstStyle/>
          <a:p>
            <a:pPr algn="l"/>
            <a:r>
              <a:rPr lang="en-IN" sz="1400" dirty="0"/>
              <a:t>filters-128</a:t>
            </a:r>
          </a:p>
          <a:p>
            <a:pPr algn="l"/>
            <a:r>
              <a:rPr lang="en-IN" sz="1400" dirty="0"/>
              <a:t>Output blocks-12,8,12</a:t>
            </a:r>
          </a:p>
        </p:txBody>
      </p:sp>
      <p:sp>
        <p:nvSpPr>
          <p:cNvPr id="16" name="Slide Number Placeholder 15">
            <a:extLst>
              <a:ext uri="{FF2B5EF4-FFF2-40B4-BE49-F238E27FC236}">
                <a16:creationId xmlns:a16="http://schemas.microsoft.com/office/drawing/2014/main" id="{2D6EF951-6DAC-4E01-B3AF-3E9866C82F56}"/>
              </a:ext>
            </a:extLst>
          </p:cNvPr>
          <p:cNvSpPr>
            <a:spLocks noGrp="1"/>
          </p:cNvSpPr>
          <p:nvPr>
            <p:ph type="sldNum" sz="quarter" idx="12"/>
          </p:nvPr>
        </p:nvSpPr>
        <p:spPr/>
        <p:txBody>
          <a:bodyPr/>
          <a:lstStyle/>
          <a:p>
            <a:fld id="{17CC94CD-1FE7-0C44-80F4-2964C2C99554}" type="slidenum">
              <a:rPr lang="en-US" noProof="0" smtClean="0"/>
              <a:pPr/>
              <a:t>24</a:t>
            </a:fld>
            <a:endParaRPr lang="en-US" noProof="0"/>
          </a:p>
        </p:txBody>
      </p:sp>
      <p:sp>
        <p:nvSpPr>
          <p:cNvPr id="42" name="Footer Placeholder 5">
            <a:extLst>
              <a:ext uri="{FF2B5EF4-FFF2-40B4-BE49-F238E27FC236}">
                <a16:creationId xmlns:a16="http://schemas.microsoft.com/office/drawing/2014/main" id="{6089D669-DC92-4D0C-AE93-4F184B8AAF62}"/>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43" name="TextBox 42">
            <a:extLst>
              <a:ext uri="{FF2B5EF4-FFF2-40B4-BE49-F238E27FC236}">
                <a16:creationId xmlns:a16="http://schemas.microsoft.com/office/drawing/2014/main" id="{FDDA1547-A1B5-4CC1-9009-3FAD405A78E9}"/>
              </a:ext>
            </a:extLst>
          </p:cNvPr>
          <p:cNvSpPr txBox="1"/>
          <p:nvPr/>
        </p:nvSpPr>
        <p:spPr>
          <a:xfrm>
            <a:off x="-1" y="674513"/>
            <a:ext cx="7402701" cy="400110"/>
          </a:xfrm>
          <a:prstGeom prst="rect">
            <a:avLst/>
          </a:prstGeom>
          <a:noFill/>
        </p:spPr>
        <p:txBody>
          <a:bodyPr wrap="square" rtlCol="0">
            <a:spAutoFit/>
          </a:bodyPr>
          <a:lstStyle/>
          <a:p>
            <a:pPr algn="l"/>
            <a:r>
              <a:rPr lang="en-IN" b="1" dirty="0"/>
              <a:t>Sub-pixel based Network– Double Resnet + Inception</a:t>
            </a:r>
          </a:p>
        </p:txBody>
      </p:sp>
    </p:spTree>
    <p:extLst>
      <p:ext uri="{BB962C8B-B14F-4D97-AF65-F5344CB8AC3E}">
        <p14:creationId xmlns:p14="http://schemas.microsoft.com/office/powerpoint/2010/main" val="402209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500"/>
                                        <p:tgtEl>
                                          <p:spTgt spid="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par>
                                <p:cTn id="16" presetID="10" presetClass="entr" presetSubtype="0" fill="hold"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500"/>
                                        <p:tgtEl>
                                          <p:spTgt spid="9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par>
                                <p:cTn id="22" presetID="10" presetClass="entr" presetSubtype="0" fill="hold" nodeType="with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par>
                                <p:cTn id="30" presetID="10" presetClass="entr" presetSubtype="0" fill="hold"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111"/>
                                        </p:tgtEl>
                                        <p:attrNameLst>
                                          <p:attrName>style.visibility</p:attrName>
                                        </p:attrNameLst>
                                      </p:cBhvr>
                                      <p:to>
                                        <p:strVal val="visible"/>
                                      </p:to>
                                    </p:set>
                                    <p:animEffect transition="in" filter="fade">
                                      <p:cBhvr>
                                        <p:cTn id="38" dur="500"/>
                                        <p:tgtEl>
                                          <p:spTgt spid="1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6"/>
                                        </p:tgtEl>
                                        <p:attrNameLst>
                                          <p:attrName>style.visibility</p:attrName>
                                        </p:attrNameLst>
                                      </p:cBhvr>
                                      <p:to>
                                        <p:strVal val="visible"/>
                                      </p:to>
                                    </p:set>
                                    <p:animEffect transition="in" filter="fade">
                                      <p:cBhvr>
                                        <p:cTn id="43" dur="500"/>
                                        <p:tgtEl>
                                          <p:spTgt spid="1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500"/>
                                        <p:tgtEl>
                                          <p:spTgt spid="73"/>
                                        </p:tgtEl>
                                      </p:cBhvr>
                                    </p:animEffect>
                                  </p:childTnLst>
                                </p:cTn>
                              </p:par>
                              <p:par>
                                <p:cTn id="49" presetID="10" presetClass="entr" presetSubtype="0" fill="hold" nodeType="withEffect">
                                  <p:stCondLst>
                                    <p:cond delay="0"/>
                                  </p:stCondLst>
                                  <p:childTnLst>
                                    <p:set>
                                      <p:cBhvr>
                                        <p:cTn id="50" dur="1" fill="hold">
                                          <p:stCondLst>
                                            <p:cond delay="0"/>
                                          </p:stCondLst>
                                        </p:cTn>
                                        <p:tgtEl>
                                          <p:spTgt spid="78">
                                            <p:txEl>
                                              <p:pRg st="0" end="0"/>
                                            </p:txEl>
                                          </p:spTgt>
                                        </p:tgtEl>
                                        <p:attrNameLst>
                                          <p:attrName>style.visibility</p:attrName>
                                        </p:attrNameLst>
                                      </p:cBhvr>
                                      <p:to>
                                        <p:strVal val="visible"/>
                                      </p:to>
                                    </p:set>
                                    <p:animEffect transition="in" filter="fade">
                                      <p:cBhvr>
                                        <p:cTn id="51" dur="500"/>
                                        <p:tgtEl>
                                          <p:spTgt spid="78">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8">
                                            <p:txEl>
                                              <p:pRg st="1" end="1"/>
                                            </p:txEl>
                                          </p:spTgt>
                                        </p:tgtEl>
                                        <p:attrNameLst>
                                          <p:attrName>style.visibility</p:attrName>
                                        </p:attrNameLst>
                                      </p:cBhvr>
                                      <p:to>
                                        <p:strVal val="visible"/>
                                      </p:to>
                                    </p:set>
                                    <p:animEffect transition="in" filter="fade">
                                      <p:cBhvr>
                                        <p:cTn id="54" dur="500"/>
                                        <p:tgtEl>
                                          <p:spTgt spid="78">
                                            <p:txEl>
                                              <p:pRg st="1" end="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8">
                                            <p:txEl>
                                              <p:pRg st="2" end="2"/>
                                            </p:txEl>
                                          </p:spTgt>
                                        </p:tgtEl>
                                        <p:attrNameLst>
                                          <p:attrName>style.visibility</p:attrName>
                                        </p:attrNameLst>
                                      </p:cBhvr>
                                      <p:to>
                                        <p:strVal val="visible"/>
                                      </p:to>
                                    </p:set>
                                    <p:animEffect transition="in" filter="fade">
                                      <p:cBhvr>
                                        <p:cTn id="57" dur="500"/>
                                        <p:tgtEl>
                                          <p:spTgt spid="78">
                                            <p:txEl>
                                              <p:pRg st="2" end="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84">
                                            <p:txEl>
                                              <p:pRg st="0" end="0"/>
                                            </p:txEl>
                                          </p:spTgt>
                                        </p:tgtEl>
                                        <p:attrNameLst>
                                          <p:attrName>style.visibility</p:attrName>
                                        </p:attrNameLst>
                                      </p:cBhvr>
                                      <p:to>
                                        <p:strVal val="visible"/>
                                      </p:to>
                                    </p:set>
                                    <p:animEffect transition="in" filter="fade">
                                      <p:cBhvr>
                                        <p:cTn id="60" dur="500"/>
                                        <p:tgtEl>
                                          <p:spTgt spid="84">
                                            <p:txEl>
                                              <p:pRg st="0" end="0"/>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4">
                                            <p:txEl>
                                              <p:pRg st="1" end="1"/>
                                            </p:txEl>
                                          </p:spTgt>
                                        </p:tgtEl>
                                        <p:attrNameLst>
                                          <p:attrName>style.visibility</p:attrName>
                                        </p:attrNameLst>
                                      </p:cBhvr>
                                      <p:to>
                                        <p:strVal val="visible"/>
                                      </p:to>
                                    </p:set>
                                    <p:animEffect transition="in" filter="fade">
                                      <p:cBhvr>
                                        <p:cTn id="63" dur="500"/>
                                        <p:tgtEl>
                                          <p:spTgt spid="8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10"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par>
                                <p:cTn id="87" presetID="10"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9" grpId="0"/>
      <p:bldP spid="92" grpId="0" animBg="1"/>
      <p:bldP spid="97" grpId="0"/>
      <p:bldP spid="116" grpId="0" animBg="1"/>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D0BD9956-B3F9-4E2B-9EBC-BDCA8B822E0E}"/>
              </a:ext>
            </a:extLst>
          </p:cNvPr>
          <p:cNvGrpSpPr/>
          <p:nvPr/>
        </p:nvGrpSpPr>
        <p:grpSpPr>
          <a:xfrm>
            <a:off x="506133" y="2674022"/>
            <a:ext cx="620258" cy="1841275"/>
            <a:chOff x="208873" y="2570850"/>
            <a:chExt cx="826453" cy="1841275"/>
          </a:xfrm>
        </p:grpSpPr>
        <p:sp>
          <p:nvSpPr>
            <p:cNvPr id="5" name="TextBox 4">
              <a:extLst>
                <a:ext uri="{FF2B5EF4-FFF2-40B4-BE49-F238E27FC236}">
                  <a16:creationId xmlns:a16="http://schemas.microsoft.com/office/drawing/2014/main" id="{BE09DFD8-6645-4E5B-8B11-CDBA32AAB146}"/>
                </a:ext>
              </a:extLst>
            </p:cNvPr>
            <p:cNvSpPr txBox="1"/>
            <p:nvPr/>
          </p:nvSpPr>
          <p:spPr>
            <a:xfrm rot="16200000">
              <a:off x="-298538" y="3078261"/>
              <a:ext cx="1841275" cy="826453"/>
            </a:xfrm>
            <a:prstGeom prst="rect">
              <a:avLst/>
            </a:prstGeom>
            <a:solidFill>
              <a:srgbClr val="FFFF00"/>
            </a:solidFill>
            <a:ln>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7FC9157F-9B79-4036-A478-62E676797B46}"/>
                </a:ext>
              </a:extLst>
            </p:cNvPr>
            <p:cNvSpPr txBox="1"/>
            <p:nvPr/>
          </p:nvSpPr>
          <p:spPr>
            <a:xfrm>
              <a:off x="459673" y="2691268"/>
              <a:ext cx="324852" cy="1600438"/>
            </a:xfrm>
            <a:prstGeom prst="rect">
              <a:avLst/>
            </a:prstGeom>
            <a:noFill/>
          </p:spPr>
          <p:txBody>
            <a:bodyPr wrap="square" rtlCol="0">
              <a:spAutoFit/>
            </a:bodyPr>
            <a:lstStyle/>
            <a:p>
              <a:pPr algn="ctr"/>
              <a:r>
                <a:rPr lang="en-IN" sz="1400" b="1" dirty="0"/>
                <a:t>N</a:t>
              </a:r>
            </a:p>
            <a:p>
              <a:pPr algn="ctr"/>
              <a:r>
                <a:rPr lang="en-IN" sz="1400" b="1" dirty="0"/>
                <a:t>E</a:t>
              </a:r>
            </a:p>
            <a:p>
              <a:pPr algn="ctr"/>
              <a:r>
                <a:rPr lang="en-IN" sz="1400" b="1" dirty="0"/>
                <a:t>T</a:t>
              </a:r>
            </a:p>
            <a:p>
              <a:pPr algn="ctr"/>
              <a:r>
                <a:rPr lang="en-IN" sz="1400" b="1" dirty="0"/>
                <a:t>W</a:t>
              </a:r>
            </a:p>
            <a:p>
              <a:pPr algn="ctr"/>
              <a:r>
                <a:rPr lang="en-IN" sz="1400" b="1" dirty="0"/>
                <a:t>O</a:t>
              </a:r>
            </a:p>
            <a:p>
              <a:pPr algn="ctr"/>
              <a:r>
                <a:rPr lang="en-IN" sz="1400" b="1" dirty="0"/>
                <a:t>R</a:t>
              </a:r>
            </a:p>
            <a:p>
              <a:pPr algn="ctr"/>
              <a:r>
                <a:rPr lang="en-IN" sz="1400" b="1" dirty="0"/>
                <a:t>K</a:t>
              </a:r>
            </a:p>
          </p:txBody>
        </p:sp>
      </p:grpSp>
      <p:sp>
        <p:nvSpPr>
          <p:cNvPr id="79" name="TextBox 78">
            <a:extLst>
              <a:ext uri="{FF2B5EF4-FFF2-40B4-BE49-F238E27FC236}">
                <a16:creationId xmlns:a16="http://schemas.microsoft.com/office/drawing/2014/main" id="{B755345E-32B6-40C5-9CEF-FD8862248F5B}"/>
              </a:ext>
            </a:extLst>
          </p:cNvPr>
          <p:cNvSpPr txBox="1"/>
          <p:nvPr/>
        </p:nvSpPr>
        <p:spPr>
          <a:xfrm>
            <a:off x="232246" y="1945002"/>
            <a:ext cx="1015613" cy="400110"/>
          </a:xfrm>
          <a:prstGeom prst="rect">
            <a:avLst/>
          </a:prstGeom>
          <a:noFill/>
        </p:spPr>
        <p:txBody>
          <a:bodyPr wrap="square" rtlCol="0">
            <a:spAutoFit/>
          </a:bodyPr>
          <a:lstStyle/>
          <a:p>
            <a:r>
              <a:rPr lang="en-IN" dirty="0"/>
              <a:t>Input</a:t>
            </a:r>
          </a:p>
        </p:txBody>
      </p:sp>
      <p:sp>
        <p:nvSpPr>
          <p:cNvPr id="92" name="Flowchart: Or 91">
            <a:extLst>
              <a:ext uri="{FF2B5EF4-FFF2-40B4-BE49-F238E27FC236}">
                <a16:creationId xmlns:a16="http://schemas.microsoft.com/office/drawing/2014/main" id="{26F2CD62-3C34-4684-9E5F-1C9368DC14EC}"/>
              </a:ext>
            </a:extLst>
          </p:cNvPr>
          <p:cNvSpPr/>
          <p:nvPr/>
        </p:nvSpPr>
        <p:spPr bwMode="auto">
          <a:xfrm>
            <a:off x="683854" y="4837396"/>
            <a:ext cx="203549" cy="163933"/>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96" name="Straight Arrow Connector 95">
            <a:extLst>
              <a:ext uri="{FF2B5EF4-FFF2-40B4-BE49-F238E27FC236}">
                <a16:creationId xmlns:a16="http://schemas.microsoft.com/office/drawing/2014/main" id="{4C567D69-813A-4101-964A-2ED6C77D688B}"/>
              </a:ext>
            </a:extLst>
          </p:cNvPr>
          <p:cNvCxnSpPr>
            <a:cxnSpLocks/>
          </p:cNvCxnSpPr>
          <p:nvPr/>
        </p:nvCxnSpPr>
        <p:spPr bwMode="auto">
          <a:xfrm flipH="1">
            <a:off x="796376" y="4522500"/>
            <a:ext cx="1526" cy="66586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97" name="TextBox 96">
            <a:extLst>
              <a:ext uri="{FF2B5EF4-FFF2-40B4-BE49-F238E27FC236}">
                <a16:creationId xmlns:a16="http://schemas.microsoft.com/office/drawing/2014/main" id="{75CE3C50-C62E-4812-A0BA-793928DC0A3B}"/>
              </a:ext>
            </a:extLst>
          </p:cNvPr>
          <p:cNvSpPr txBox="1"/>
          <p:nvPr/>
        </p:nvSpPr>
        <p:spPr>
          <a:xfrm>
            <a:off x="302812" y="5159568"/>
            <a:ext cx="965631" cy="362094"/>
          </a:xfrm>
          <a:prstGeom prst="rect">
            <a:avLst/>
          </a:prstGeom>
          <a:noFill/>
        </p:spPr>
        <p:txBody>
          <a:bodyPr wrap="square" rtlCol="0">
            <a:spAutoFit/>
          </a:bodyPr>
          <a:lstStyle/>
          <a:p>
            <a:r>
              <a:rPr lang="en-IN" dirty="0"/>
              <a:t>Output</a:t>
            </a:r>
          </a:p>
        </p:txBody>
      </p:sp>
      <p:grpSp>
        <p:nvGrpSpPr>
          <p:cNvPr id="73" name="Group 72">
            <a:extLst>
              <a:ext uri="{FF2B5EF4-FFF2-40B4-BE49-F238E27FC236}">
                <a16:creationId xmlns:a16="http://schemas.microsoft.com/office/drawing/2014/main" id="{18EB4EC6-9EF5-4B67-A5ED-9A249C8B551F}"/>
              </a:ext>
            </a:extLst>
          </p:cNvPr>
          <p:cNvGrpSpPr/>
          <p:nvPr/>
        </p:nvGrpSpPr>
        <p:grpSpPr>
          <a:xfrm>
            <a:off x="1800795" y="1536079"/>
            <a:ext cx="3026130" cy="4063370"/>
            <a:chOff x="2021304" y="1227221"/>
            <a:chExt cx="3182765" cy="4584032"/>
          </a:xfrm>
        </p:grpSpPr>
        <p:sp>
          <p:nvSpPr>
            <p:cNvPr id="71" name="Rectangle 70">
              <a:extLst>
                <a:ext uri="{FF2B5EF4-FFF2-40B4-BE49-F238E27FC236}">
                  <a16:creationId xmlns:a16="http://schemas.microsoft.com/office/drawing/2014/main" id="{28E4B8E7-D3F9-489E-9BC3-1928E73B6248}"/>
                </a:ext>
              </a:extLst>
            </p:cNvPr>
            <p:cNvSpPr/>
            <p:nvPr/>
          </p:nvSpPr>
          <p:spPr bwMode="auto">
            <a:xfrm>
              <a:off x="2021304" y="1227221"/>
              <a:ext cx="3182765" cy="45840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65" name="Rectangle 64">
              <a:extLst>
                <a:ext uri="{FF2B5EF4-FFF2-40B4-BE49-F238E27FC236}">
                  <a16:creationId xmlns:a16="http://schemas.microsoft.com/office/drawing/2014/main" id="{B063A9BA-7A76-4759-84E7-0589BFFAD09D}"/>
                </a:ext>
              </a:extLst>
            </p:cNvPr>
            <p:cNvSpPr/>
            <p:nvPr/>
          </p:nvSpPr>
          <p:spPr bwMode="auto">
            <a:xfrm>
              <a:off x="2370221" y="2211318"/>
              <a:ext cx="2643664" cy="250767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86E0FB10-6F9E-46F3-ABC6-D3B61CB132C0}"/>
                </a:ext>
              </a:extLst>
            </p:cNvPr>
            <p:cNvSpPr/>
            <p:nvPr/>
          </p:nvSpPr>
          <p:spPr bwMode="auto">
            <a:xfrm>
              <a:off x="2514594" y="1481592"/>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600" b="1" dirty="0">
                  <a:solidFill>
                    <a:schemeClr val="bg1"/>
                  </a:solidFill>
                  <a:latin typeface="Arial" pitchFamily="34" charset="0"/>
                </a:rPr>
                <a:t>CR block(filters)</a:t>
              </a:r>
              <a:endParaRPr kumimoji="0" lang="en-IN" sz="1600" b="1" i="0" u="none" strike="noStrike" cap="none" normalizeH="0" baseline="0" dirty="0">
                <a:ln>
                  <a:noFill/>
                </a:ln>
                <a:solidFill>
                  <a:schemeClr val="bg1"/>
                </a:solidFill>
                <a:effectLst/>
                <a:latin typeface="Arial" pitchFamily="34" charset="0"/>
              </a:endParaRPr>
            </a:p>
          </p:txBody>
        </p:sp>
        <p:sp>
          <p:nvSpPr>
            <p:cNvPr id="12" name="Rectangle 11">
              <a:extLst>
                <a:ext uri="{FF2B5EF4-FFF2-40B4-BE49-F238E27FC236}">
                  <a16:creationId xmlns:a16="http://schemas.microsoft.com/office/drawing/2014/main" id="{C5F44B93-08D8-4176-AD2E-65CC4C74EA7B}"/>
                </a:ext>
              </a:extLst>
            </p:cNvPr>
            <p:cNvSpPr/>
            <p:nvPr/>
          </p:nvSpPr>
          <p:spPr bwMode="auto">
            <a:xfrm>
              <a:off x="2370221" y="4922475"/>
              <a:ext cx="2643664" cy="52650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600" b="1" dirty="0">
                  <a:solidFill>
                    <a:schemeClr val="bg1"/>
                  </a:solidFill>
                  <a:latin typeface="Arial" pitchFamily="34" charset="0"/>
                </a:rPr>
                <a:t>C block(output blocks)</a:t>
              </a:r>
              <a:endParaRPr kumimoji="0" lang="en-IN" sz="1600" b="1" i="0" u="none" strike="noStrike" cap="none" normalizeH="0" baseline="0" dirty="0">
                <a:ln>
                  <a:noFill/>
                </a:ln>
                <a:solidFill>
                  <a:schemeClr val="bg1"/>
                </a:solidFill>
                <a:effectLst/>
                <a:latin typeface="Arial" pitchFamily="34" charset="0"/>
              </a:endParaRPr>
            </a:p>
          </p:txBody>
        </p:sp>
        <p:cxnSp>
          <p:nvCxnSpPr>
            <p:cNvPr id="61" name="Straight Arrow Connector 60">
              <a:extLst>
                <a:ext uri="{FF2B5EF4-FFF2-40B4-BE49-F238E27FC236}">
                  <a16:creationId xmlns:a16="http://schemas.microsoft.com/office/drawing/2014/main" id="{832B3721-B1A1-4D6F-8B05-33536E1AD868}"/>
                </a:ext>
              </a:extLst>
            </p:cNvPr>
            <p:cNvCxnSpPr>
              <a:cxnSpLocks/>
              <a:stCxn id="7" idx="2"/>
              <a:endCxn id="9" idx="0"/>
            </p:cNvCxnSpPr>
            <p:nvPr/>
          </p:nvCxnSpPr>
          <p:spPr bwMode="auto">
            <a:xfrm>
              <a:off x="3699704" y="1986919"/>
              <a:ext cx="0" cy="3481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70" name="Group 69">
              <a:extLst>
                <a:ext uri="{FF2B5EF4-FFF2-40B4-BE49-F238E27FC236}">
                  <a16:creationId xmlns:a16="http://schemas.microsoft.com/office/drawing/2014/main" id="{9258807A-FA40-4DE5-BE4A-D57627209EA3}"/>
                </a:ext>
              </a:extLst>
            </p:cNvPr>
            <p:cNvGrpSpPr/>
            <p:nvPr/>
          </p:nvGrpSpPr>
          <p:grpSpPr>
            <a:xfrm>
              <a:off x="2514594" y="2335071"/>
              <a:ext cx="2370221" cy="2289475"/>
              <a:chOff x="2514594" y="2335071"/>
              <a:chExt cx="2370221" cy="2289475"/>
            </a:xfrm>
          </p:grpSpPr>
          <p:sp>
            <p:nvSpPr>
              <p:cNvPr id="9" name="Rectangle 8">
                <a:extLst>
                  <a:ext uri="{FF2B5EF4-FFF2-40B4-BE49-F238E27FC236}">
                    <a16:creationId xmlns:a16="http://schemas.microsoft.com/office/drawing/2014/main" id="{376F7472-B9CB-4C5F-BE35-4F7E5B9FCBEC}"/>
                  </a:ext>
                </a:extLst>
              </p:cNvPr>
              <p:cNvSpPr/>
              <p:nvPr/>
            </p:nvSpPr>
            <p:spPr bwMode="auto">
              <a:xfrm>
                <a:off x="2514594" y="2335071"/>
                <a:ext cx="2370221" cy="637821"/>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600" b="1" dirty="0">
                    <a:solidFill>
                      <a:schemeClr val="bg1"/>
                    </a:solidFill>
                    <a:latin typeface="Arial" pitchFamily="34" charset="0"/>
                  </a:rPr>
                  <a:t>Group convolution</a:t>
                </a:r>
                <a:r>
                  <a:rPr kumimoji="0" lang="en-IN" sz="1600" b="1" i="0" u="none" strike="noStrike" cap="none" normalizeH="0" baseline="0" dirty="0">
                    <a:ln>
                      <a:noFill/>
                    </a:ln>
                    <a:solidFill>
                      <a:schemeClr val="bg1"/>
                    </a:solidFill>
                    <a:effectLst/>
                    <a:latin typeface="Arial" pitchFamily="34" charset="0"/>
                  </a:rPr>
                  <a:t> block</a:t>
                </a:r>
              </a:p>
            </p:txBody>
          </p:sp>
          <p:sp>
            <p:nvSpPr>
              <p:cNvPr id="10" name="Rectangle 9">
                <a:extLst>
                  <a:ext uri="{FF2B5EF4-FFF2-40B4-BE49-F238E27FC236}">
                    <a16:creationId xmlns:a16="http://schemas.microsoft.com/office/drawing/2014/main" id="{644AB621-28BE-4733-82D2-AB7174C479ED}"/>
                  </a:ext>
                </a:extLst>
              </p:cNvPr>
              <p:cNvSpPr/>
              <p:nvPr/>
            </p:nvSpPr>
            <p:spPr bwMode="auto">
              <a:xfrm>
                <a:off x="2514594" y="3188086"/>
                <a:ext cx="2370221" cy="589636"/>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600" b="1" i="0" u="none" strike="noStrike" cap="none" normalizeH="0" baseline="0" dirty="0">
                    <a:ln>
                      <a:noFill/>
                    </a:ln>
                    <a:solidFill>
                      <a:schemeClr val="bg1"/>
                    </a:solidFill>
                    <a:effectLst/>
                    <a:latin typeface="Arial" pitchFamily="34" charset="0"/>
                  </a:rPr>
                  <a:t>Group convolution bock</a:t>
                </a:r>
              </a:p>
            </p:txBody>
          </p:sp>
          <p:sp>
            <p:nvSpPr>
              <p:cNvPr id="11" name="Rectangle 10">
                <a:extLst>
                  <a:ext uri="{FF2B5EF4-FFF2-40B4-BE49-F238E27FC236}">
                    <a16:creationId xmlns:a16="http://schemas.microsoft.com/office/drawing/2014/main" id="{7BF966B7-248B-486D-A7F3-02ACB454B40A}"/>
                  </a:ext>
                </a:extLst>
              </p:cNvPr>
              <p:cNvSpPr/>
              <p:nvPr/>
            </p:nvSpPr>
            <p:spPr bwMode="auto">
              <a:xfrm>
                <a:off x="2514594" y="4018441"/>
                <a:ext cx="2370221" cy="606105"/>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600" b="1" i="0" u="none" strike="noStrike" cap="none" normalizeH="0" baseline="0" dirty="0">
                    <a:ln>
                      <a:noFill/>
                    </a:ln>
                    <a:solidFill>
                      <a:schemeClr val="bg1"/>
                    </a:solidFill>
                    <a:effectLst/>
                    <a:latin typeface="Arial" pitchFamily="34" charset="0"/>
                  </a:rPr>
                  <a:t>Group convolution block</a:t>
                </a:r>
              </a:p>
            </p:txBody>
          </p:sp>
          <p:cxnSp>
            <p:nvCxnSpPr>
              <p:cNvPr id="63" name="Straight Arrow Connector 62">
                <a:extLst>
                  <a:ext uri="{FF2B5EF4-FFF2-40B4-BE49-F238E27FC236}">
                    <a16:creationId xmlns:a16="http://schemas.microsoft.com/office/drawing/2014/main" id="{EFA6C44B-28D0-4017-AE0E-96F9C9C916D0}"/>
                  </a:ext>
                </a:extLst>
              </p:cNvPr>
              <p:cNvCxnSpPr>
                <a:cxnSpLocks/>
              </p:cNvCxnSpPr>
              <p:nvPr/>
            </p:nvCxnSpPr>
            <p:spPr bwMode="auto">
              <a:xfrm>
                <a:off x="3699705" y="2984608"/>
                <a:ext cx="0" cy="1891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3D0ED933-5A8D-4477-8E95-C18D6900ABCF}"/>
                  </a:ext>
                </a:extLst>
              </p:cNvPr>
              <p:cNvCxnSpPr>
                <a:cxnSpLocks/>
                <a:stCxn id="10" idx="2"/>
                <a:endCxn id="11" idx="0"/>
              </p:cNvCxnSpPr>
              <p:nvPr/>
            </p:nvCxnSpPr>
            <p:spPr bwMode="auto">
              <a:xfrm>
                <a:off x="3699705" y="3777722"/>
                <a:ext cx="0" cy="2407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67" name="Straight Arrow Connector 66">
              <a:extLst>
                <a:ext uri="{FF2B5EF4-FFF2-40B4-BE49-F238E27FC236}">
                  <a16:creationId xmlns:a16="http://schemas.microsoft.com/office/drawing/2014/main" id="{3BDFC09D-78BC-4164-949D-EA4062191F1F}"/>
                </a:ext>
              </a:extLst>
            </p:cNvPr>
            <p:cNvCxnSpPr>
              <a:cxnSpLocks/>
              <a:endCxn id="12" idx="0"/>
            </p:cNvCxnSpPr>
            <p:nvPr/>
          </p:nvCxnSpPr>
          <p:spPr bwMode="auto">
            <a:xfrm flipH="1">
              <a:off x="3692053" y="4681755"/>
              <a:ext cx="4661" cy="2407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107" name="Straight Arrow Connector 106">
            <a:extLst>
              <a:ext uri="{FF2B5EF4-FFF2-40B4-BE49-F238E27FC236}">
                <a16:creationId xmlns:a16="http://schemas.microsoft.com/office/drawing/2014/main" id="{77FE785A-DEC9-4B4E-97DA-BBFEB15DE119}"/>
              </a:ext>
            </a:extLst>
          </p:cNvPr>
          <p:cNvCxnSpPr/>
          <p:nvPr/>
        </p:nvCxnSpPr>
        <p:spPr bwMode="auto">
          <a:xfrm>
            <a:off x="816261" y="2311462"/>
            <a:ext cx="0" cy="357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Straight Connector 108">
            <a:extLst>
              <a:ext uri="{FF2B5EF4-FFF2-40B4-BE49-F238E27FC236}">
                <a16:creationId xmlns:a16="http://schemas.microsoft.com/office/drawing/2014/main" id="{85CE0A2F-A23C-4B9F-AD5E-EBDE60A6C4C1}"/>
              </a:ext>
            </a:extLst>
          </p:cNvPr>
          <p:cNvCxnSpPr/>
          <p:nvPr/>
        </p:nvCxnSpPr>
        <p:spPr bwMode="auto">
          <a:xfrm flipH="1">
            <a:off x="232246" y="2433248"/>
            <a:ext cx="58401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550FE27B-E1B4-4B94-BF6E-8C76B408E856}"/>
              </a:ext>
            </a:extLst>
          </p:cNvPr>
          <p:cNvCxnSpPr>
            <a:cxnSpLocks/>
          </p:cNvCxnSpPr>
          <p:nvPr/>
        </p:nvCxnSpPr>
        <p:spPr bwMode="auto">
          <a:xfrm>
            <a:off x="232246" y="2438800"/>
            <a:ext cx="0" cy="24805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91C4E3E5-8680-4432-829D-AE76824B4B5D}"/>
              </a:ext>
            </a:extLst>
          </p:cNvPr>
          <p:cNvCxnSpPr>
            <a:cxnSpLocks/>
            <a:stCxn id="92" idx="6"/>
          </p:cNvCxnSpPr>
          <p:nvPr/>
        </p:nvCxnSpPr>
        <p:spPr bwMode="auto">
          <a:xfrm flipH="1">
            <a:off x="214125" y="4919363"/>
            <a:ext cx="6732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6" name="Arrow: Right 115">
            <a:extLst>
              <a:ext uri="{FF2B5EF4-FFF2-40B4-BE49-F238E27FC236}">
                <a16:creationId xmlns:a16="http://schemas.microsoft.com/office/drawing/2014/main" id="{A753004C-E11D-4C8E-95C5-677C24B38BF8}"/>
              </a:ext>
            </a:extLst>
          </p:cNvPr>
          <p:cNvSpPr/>
          <p:nvPr/>
        </p:nvSpPr>
        <p:spPr bwMode="auto">
          <a:xfrm>
            <a:off x="1127149" y="3391792"/>
            <a:ext cx="665523"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47" name="TextBox 46">
            <a:extLst>
              <a:ext uri="{FF2B5EF4-FFF2-40B4-BE49-F238E27FC236}">
                <a16:creationId xmlns:a16="http://schemas.microsoft.com/office/drawing/2014/main" id="{E1FCC4D0-9EA8-47E0-923F-4E13A62838BB}"/>
              </a:ext>
            </a:extLst>
          </p:cNvPr>
          <p:cNvSpPr txBox="1"/>
          <p:nvPr/>
        </p:nvSpPr>
        <p:spPr>
          <a:xfrm>
            <a:off x="2528568" y="5561102"/>
            <a:ext cx="2830709" cy="738664"/>
          </a:xfrm>
          <a:prstGeom prst="rect">
            <a:avLst/>
          </a:prstGeom>
          <a:noFill/>
        </p:spPr>
        <p:txBody>
          <a:bodyPr wrap="square" rtlCol="0">
            <a:spAutoFit/>
          </a:bodyPr>
          <a:lstStyle/>
          <a:p>
            <a:pPr algn="l"/>
            <a:r>
              <a:rPr lang="en-IN" sz="1400" dirty="0"/>
              <a:t>C- Convolution</a:t>
            </a:r>
          </a:p>
          <a:p>
            <a:pPr algn="l"/>
            <a:r>
              <a:rPr lang="en-IN" sz="1400" dirty="0"/>
              <a:t>B- Batch-Normalization</a:t>
            </a:r>
          </a:p>
          <a:p>
            <a:pPr algn="l"/>
            <a:r>
              <a:rPr lang="en-IN" sz="1400" dirty="0"/>
              <a:t>R- </a:t>
            </a:r>
            <a:r>
              <a:rPr lang="en-IN" sz="1400" dirty="0" err="1"/>
              <a:t>Relu</a:t>
            </a:r>
            <a:r>
              <a:rPr lang="en-IN" sz="1400" dirty="0"/>
              <a:t> activation</a:t>
            </a:r>
          </a:p>
        </p:txBody>
      </p:sp>
      <p:sp>
        <p:nvSpPr>
          <p:cNvPr id="66" name="TextBox 65">
            <a:extLst>
              <a:ext uri="{FF2B5EF4-FFF2-40B4-BE49-F238E27FC236}">
                <a16:creationId xmlns:a16="http://schemas.microsoft.com/office/drawing/2014/main" id="{A2FD1DEE-F8CA-461A-BD21-5E7C173FD9AE}"/>
              </a:ext>
            </a:extLst>
          </p:cNvPr>
          <p:cNvSpPr txBox="1"/>
          <p:nvPr/>
        </p:nvSpPr>
        <p:spPr>
          <a:xfrm>
            <a:off x="-308819" y="959360"/>
            <a:ext cx="9220571" cy="338554"/>
          </a:xfrm>
          <a:prstGeom prst="rect">
            <a:avLst/>
          </a:prstGeom>
          <a:noFill/>
        </p:spPr>
        <p:txBody>
          <a:bodyPr wrap="square" rtlCol="0">
            <a:spAutoFit/>
          </a:bodyPr>
          <a:lstStyle/>
          <a:p>
            <a:pPr marL="800100" lvl="1" indent="-342900" algn="l">
              <a:buClr>
                <a:schemeClr val="bg2"/>
              </a:buClr>
              <a:buFont typeface="Wingdings" panose="05000000000000000000" pitchFamily="2" charset="2"/>
              <a:buChar char="§"/>
            </a:pPr>
            <a:r>
              <a:rPr lang="en-IN" sz="1600" dirty="0"/>
              <a:t>Split input into groups, perform separate convolution and concatenate the output</a:t>
            </a:r>
          </a:p>
        </p:txBody>
      </p:sp>
      <p:sp>
        <p:nvSpPr>
          <p:cNvPr id="84" name="TextBox 83">
            <a:extLst>
              <a:ext uri="{FF2B5EF4-FFF2-40B4-BE49-F238E27FC236}">
                <a16:creationId xmlns:a16="http://schemas.microsoft.com/office/drawing/2014/main" id="{070F4D6F-DBB8-4DDE-9784-2F494A397482}"/>
              </a:ext>
            </a:extLst>
          </p:cNvPr>
          <p:cNvSpPr txBox="1"/>
          <p:nvPr/>
        </p:nvSpPr>
        <p:spPr>
          <a:xfrm>
            <a:off x="4572000" y="5569669"/>
            <a:ext cx="2830709" cy="523220"/>
          </a:xfrm>
          <a:prstGeom prst="rect">
            <a:avLst/>
          </a:prstGeom>
          <a:noFill/>
        </p:spPr>
        <p:txBody>
          <a:bodyPr wrap="square" rtlCol="0">
            <a:spAutoFit/>
          </a:bodyPr>
          <a:lstStyle/>
          <a:p>
            <a:pPr algn="l"/>
            <a:r>
              <a:rPr lang="en-IN" sz="1400" dirty="0"/>
              <a:t>filters-128</a:t>
            </a:r>
          </a:p>
          <a:p>
            <a:pPr algn="l"/>
            <a:r>
              <a:rPr lang="en-IN" sz="1400" dirty="0"/>
              <a:t>Output blocks-12,8,12</a:t>
            </a:r>
          </a:p>
        </p:txBody>
      </p:sp>
      <p:sp>
        <p:nvSpPr>
          <p:cNvPr id="50" name="Slide Number Placeholder 49">
            <a:extLst>
              <a:ext uri="{FF2B5EF4-FFF2-40B4-BE49-F238E27FC236}">
                <a16:creationId xmlns:a16="http://schemas.microsoft.com/office/drawing/2014/main" id="{BA03EDDC-289A-4F78-9890-510B6B7FD8A0}"/>
              </a:ext>
            </a:extLst>
          </p:cNvPr>
          <p:cNvSpPr>
            <a:spLocks noGrp="1"/>
          </p:cNvSpPr>
          <p:nvPr>
            <p:ph type="sldNum" sz="quarter" idx="12"/>
          </p:nvPr>
        </p:nvSpPr>
        <p:spPr/>
        <p:txBody>
          <a:bodyPr/>
          <a:lstStyle/>
          <a:p>
            <a:fld id="{17CC94CD-1FE7-0C44-80F4-2964C2C99554}" type="slidenum">
              <a:rPr lang="en-US" noProof="0" smtClean="0"/>
              <a:pPr/>
              <a:t>25</a:t>
            </a:fld>
            <a:endParaRPr lang="en-US" noProof="0"/>
          </a:p>
        </p:txBody>
      </p:sp>
      <p:sp>
        <p:nvSpPr>
          <p:cNvPr id="49" name="Footer Placeholder 5">
            <a:extLst>
              <a:ext uri="{FF2B5EF4-FFF2-40B4-BE49-F238E27FC236}">
                <a16:creationId xmlns:a16="http://schemas.microsoft.com/office/drawing/2014/main" id="{3787977A-4B96-40CF-BD4B-2A76E7E098FA}"/>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51" name="TextBox 50">
            <a:extLst>
              <a:ext uri="{FF2B5EF4-FFF2-40B4-BE49-F238E27FC236}">
                <a16:creationId xmlns:a16="http://schemas.microsoft.com/office/drawing/2014/main" id="{076D1444-0A7B-440B-B34A-46C891FD83A6}"/>
              </a:ext>
            </a:extLst>
          </p:cNvPr>
          <p:cNvSpPr txBox="1"/>
          <p:nvPr/>
        </p:nvSpPr>
        <p:spPr>
          <a:xfrm>
            <a:off x="0" y="674513"/>
            <a:ext cx="5899452" cy="400110"/>
          </a:xfrm>
          <a:prstGeom prst="rect">
            <a:avLst/>
          </a:prstGeom>
          <a:noFill/>
        </p:spPr>
        <p:txBody>
          <a:bodyPr wrap="square" rtlCol="0">
            <a:spAutoFit/>
          </a:bodyPr>
          <a:lstStyle/>
          <a:p>
            <a:pPr algn="l"/>
            <a:r>
              <a:rPr lang="en-IN" b="1" dirty="0"/>
              <a:t>Sub-pixel based Network– Group convolution</a:t>
            </a:r>
          </a:p>
        </p:txBody>
      </p:sp>
      <p:grpSp>
        <p:nvGrpSpPr>
          <p:cNvPr id="33" name="Group 32">
            <a:extLst>
              <a:ext uri="{FF2B5EF4-FFF2-40B4-BE49-F238E27FC236}">
                <a16:creationId xmlns:a16="http://schemas.microsoft.com/office/drawing/2014/main" id="{827223B0-9CDF-4479-88E8-F9EF72577FF0}"/>
              </a:ext>
            </a:extLst>
          </p:cNvPr>
          <p:cNvGrpSpPr/>
          <p:nvPr/>
        </p:nvGrpSpPr>
        <p:grpSpPr>
          <a:xfrm>
            <a:off x="5527657" y="1329853"/>
            <a:ext cx="3384095" cy="4010762"/>
            <a:chOff x="6212302" y="2229284"/>
            <a:chExt cx="2245897" cy="2597301"/>
          </a:xfrm>
        </p:grpSpPr>
        <p:sp>
          <p:nvSpPr>
            <p:cNvPr id="34" name="Rectangle 33">
              <a:extLst>
                <a:ext uri="{FF2B5EF4-FFF2-40B4-BE49-F238E27FC236}">
                  <a16:creationId xmlns:a16="http://schemas.microsoft.com/office/drawing/2014/main" id="{5D495447-38E0-4CB3-992C-487D04802598}"/>
                </a:ext>
              </a:extLst>
            </p:cNvPr>
            <p:cNvSpPr/>
            <p:nvPr/>
          </p:nvSpPr>
          <p:spPr bwMode="auto">
            <a:xfrm>
              <a:off x="6212302" y="2229284"/>
              <a:ext cx="2245897" cy="2597301"/>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grpSp>
          <p:nvGrpSpPr>
            <p:cNvPr id="35" name="Group 34">
              <a:extLst>
                <a:ext uri="{FF2B5EF4-FFF2-40B4-BE49-F238E27FC236}">
                  <a16:creationId xmlns:a16="http://schemas.microsoft.com/office/drawing/2014/main" id="{665A8ACD-4147-4AAD-838C-12030416E71D}"/>
                </a:ext>
              </a:extLst>
            </p:cNvPr>
            <p:cNvGrpSpPr/>
            <p:nvPr/>
          </p:nvGrpSpPr>
          <p:grpSpPr>
            <a:xfrm>
              <a:off x="6375053" y="2859675"/>
              <a:ext cx="1721967" cy="1226508"/>
              <a:chOff x="5268153" y="2832871"/>
              <a:chExt cx="1721967" cy="1226508"/>
            </a:xfrm>
          </p:grpSpPr>
          <p:sp>
            <p:nvSpPr>
              <p:cNvPr id="36" name="Rectangle 35">
                <a:extLst>
                  <a:ext uri="{FF2B5EF4-FFF2-40B4-BE49-F238E27FC236}">
                    <a16:creationId xmlns:a16="http://schemas.microsoft.com/office/drawing/2014/main" id="{C5B538E5-361D-456F-8BC2-B2411C650984}"/>
                  </a:ext>
                </a:extLst>
              </p:cNvPr>
              <p:cNvSpPr/>
              <p:nvPr/>
            </p:nvSpPr>
            <p:spPr bwMode="auto">
              <a:xfrm>
                <a:off x="5268153" y="2832871"/>
                <a:ext cx="1721967" cy="28265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Group convolution</a:t>
                </a:r>
              </a:p>
            </p:txBody>
          </p:sp>
          <p:sp>
            <p:nvSpPr>
              <p:cNvPr id="37" name="Rectangle 36">
                <a:extLst>
                  <a:ext uri="{FF2B5EF4-FFF2-40B4-BE49-F238E27FC236}">
                    <a16:creationId xmlns:a16="http://schemas.microsoft.com/office/drawing/2014/main" id="{B987EA99-782F-48AD-A1DA-01851F8FEBF1}"/>
                  </a:ext>
                </a:extLst>
              </p:cNvPr>
              <p:cNvSpPr/>
              <p:nvPr/>
            </p:nvSpPr>
            <p:spPr bwMode="auto">
              <a:xfrm>
                <a:off x="5277808" y="3359805"/>
                <a:ext cx="1706592" cy="282652"/>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Batch Normalization</a:t>
                </a:r>
              </a:p>
            </p:txBody>
          </p:sp>
          <p:sp>
            <p:nvSpPr>
              <p:cNvPr id="38" name="Rectangle 37">
                <a:extLst>
                  <a:ext uri="{FF2B5EF4-FFF2-40B4-BE49-F238E27FC236}">
                    <a16:creationId xmlns:a16="http://schemas.microsoft.com/office/drawing/2014/main" id="{A8D2A921-DECE-4729-BE6F-648290516CFA}"/>
                  </a:ext>
                </a:extLst>
              </p:cNvPr>
              <p:cNvSpPr/>
              <p:nvPr/>
            </p:nvSpPr>
            <p:spPr bwMode="auto">
              <a:xfrm>
                <a:off x="5283528" y="3841855"/>
                <a:ext cx="1706592" cy="21752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39" name="Straight Arrow Connector 38">
                <a:extLst>
                  <a:ext uri="{FF2B5EF4-FFF2-40B4-BE49-F238E27FC236}">
                    <a16:creationId xmlns:a16="http://schemas.microsoft.com/office/drawing/2014/main" id="{32E19902-1D58-4173-A4F7-2D8A993B97A5}"/>
                  </a:ext>
                </a:extLst>
              </p:cNvPr>
              <p:cNvCxnSpPr>
                <a:cxnSpLocks/>
              </p:cNvCxnSpPr>
              <p:nvPr/>
            </p:nvCxnSpPr>
            <p:spPr bwMode="auto">
              <a:xfrm flipH="1">
                <a:off x="6133602" y="3653313"/>
                <a:ext cx="3223" cy="1776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sp>
        <p:nvSpPr>
          <p:cNvPr id="40" name="Arrow: Right 39">
            <a:extLst>
              <a:ext uri="{FF2B5EF4-FFF2-40B4-BE49-F238E27FC236}">
                <a16:creationId xmlns:a16="http://schemas.microsoft.com/office/drawing/2014/main" id="{83A3F98C-E052-459A-9957-F9FDD8B52676}"/>
              </a:ext>
            </a:extLst>
          </p:cNvPr>
          <p:cNvSpPr/>
          <p:nvPr/>
        </p:nvSpPr>
        <p:spPr bwMode="auto">
          <a:xfrm>
            <a:off x="4646101" y="3348999"/>
            <a:ext cx="881558"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41" name="Straight Arrow Connector 40">
            <a:extLst>
              <a:ext uri="{FF2B5EF4-FFF2-40B4-BE49-F238E27FC236}">
                <a16:creationId xmlns:a16="http://schemas.microsoft.com/office/drawing/2014/main" id="{CD3C9929-8DED-40E5-9028-1E1C0DBC4660}"/>
              </a:ext>
            </a:extLst>
          </p:cNvPr>
          <p:cNvCxnSpPr>
            <a:cxnSpLocks/>
            <a:stCxn id="36" idx="2"/>
          </p:cNvCxnSpPr>
          <p:nvPr/>
        </p:nvCxnSpPr>
        <p:spPr bwMode="auto">
          <a:xfrm>
            <a:off x="7073120" y="2739779"/>
            <a:ext cx="910" cy="39714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33100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500"/>
                                        <p:tgtEl>
                                          <p:spTgt spid="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par>
                                <p:cTn id="16" presetID="10" presetClass="entr" presetSubtype="0" fill="hold"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500"/>
                                        <p:tgtEl>
                                          <p:spTgt spid="9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par>
                                <p:cTn id="22" presetID="10" presetClass="entr" presetSubtype="0" fill="hold" nodeType="with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par>
                                <p:cTn id="30" presetID="10" presetClass="entr" presetSubtype="0" fill="hold"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par>
                                <p:cTn id="36" presetID="10" presetClass="entr" presetSubtype="0" fill="hold" nodeType="withEffect">
                                  <p:stCondLst>
                                    <p:cond delay="0"/>
                                  </p:stCondLst>
                                  <p:childTnLst>
                                    <p:set>
                                      <p:cBhvr>
                                        <p:cTn id="37" dur="1" fill="hold">
                                          <p:stCondLst>
                                            <p:cond delay="0"/>
                                          </p:stCondLst>
                                        </p:cTn>
                                        <p:tgtEl>
                                          <p:spTgt spid="111"/>
                                        </p:tgtEl>
                                        <p:attrNameLst>
                                          <p:attrName>style.visibility</p:attrName>
                                        </p:attrNameLst>
                                      </p:cBhvr>
                                      <p:to>
                                        <p:strVal val="visible"/>
                                      </p:to>
                                    </p:set>
                                    <p:animEffect transition="in" filter="fade">
                                      <p:cBhvr>
                                        <p:cTn id="38" dur="500"/>
                                        <p:tgtEl>
                                          <p:spTgt spid="1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6"/>
                                        </p:tgtEl>
                                        <p:attrNameLst>
                                          <p:attrName>style.visibility</p:attrName>
                                        </p:attrNameLst>
                                      </p:cBhvr>
                                      <p:to>
                                        <p:strVal val="visible"/>
                                      </p:to>
                                    </p:set>
                                    <p:animEffect transition="in" filter="fade">
                                      <p:cBhvr>
                                        <p:cTn id="43" dur="500"/>
                                        <p:tgtEl>
                                          <p:spTgt spid="116"/>
                                        </p:tgtEl>
                                      </p:cBhvr>
                                    </p:animEffect>
                                  </p:childTnLst>
                                </p:cTn>
                              </p:par>
                              <p:par>
                                <p:cTn id="44" presetID="10" presetClass="entr" presetSubtype="0" fill="hold"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nodeType="withEffect">
                                  <p:stCondLst>
                                    <p:cond delay="0"/>
                                  </p:stCondLst>
                                  <p:childTnLst>
                                    <p:set>
                                      <p:cBhvr>
                                        <p:cTn id="48" dur="1" fill="hold">
                                          <p:stCondLst>
                                            <p:cond delay="0"/>
                                          </p:stCondLst>
                                        </p:cTn>
                                        <p:tgtEl>
                                          <p:spTgt spid="47">
                                            <p:txEl>
                                              <p:pRg st="0" end="0"/>
                                            </p:txEl>
                                          </p:spTgt>
                                        </p:tgtEl>
                                        <p:attrNameLst>
                                          <p:attrName>style.visibility</p:attrName>
                                        </p:attrNameLst>
                                      </p:cBhvr>
                                      <p:to>
                                        <p:strVal val="visible"/>
                                      </p:to>
                                    </p:set>
                                    <p:animEffect transition="in" filter="fade">
                                      <p:cBhvr>
                                        <p:cTn id="49" dur="500"/>
                                        <p:tgtEl>
                                          <p:spTgt spid="47">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7">
                                            <p:txEl>
                                              <p:pRg st="1" end="1"/>
                                            </p:txEl>
                                          </p:spTgt>
                                        </p:tgtEl>
                                        <p:attrNameLst>
                                          <p:attrName>style.visibility</p:attrName>
                                        </p:attrNameLst>
                                      </p:cBhvr>
                                      <p:to>
                                        <p:strVal val="visible"/>
                                      </p:to>
                                    </p:set>
                                    <p:animEffect transition="in" filter="fade">
                                      <p:cBhvr>
                                        <p:cTn id="52" dur="500"/>
                                        <p:tgtEl>
                                          <p:spTgt spid="47">
                                            <p:txEl>
                                              <p:pRg st="1" end="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7">
                                            <p:txEl>
                                              <p:pRg st="2" end="2"/>
                                            </p:txEl>
                                          </p:spTgt>
                                        </p:tgtEl>
                                        <p:attrNameLst>
                                          <p:attrName>style.visibility</p:attrName>
                                        </p:attrNameLst>
                                      </p:cBhvr>
                                      <p:to>
                                        <p:strVal val="visible"/>
                                      </p:to>
                                    </p:set>
                                    <p:animEffect transition="in" filter="fade">
                                      <p:cBhvr>
                                        <p:cTn id="55" dur="500"/>
                                        <p:tgtEl>
                                          <p:spTgt spid="47">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84">
                                            <p:txEl>
                                              <p:pRg st="0" end="0"/>
                                            </p:txEl>
                                          </p:spTgt>
                                        </p:tgtEl>
                                        <p:attrNameLst>
                                          <p:attrName>style.visibility</p:attrName>
                                        </p:attrNameLst>
                                      </p:cBhvr>
                                      <p:to>
                                        <p:strVal val="visible"/>
                                      </p:to>
                                    </p:set>
                                    <p:animEffect transition="in" filter="fade">
                                      <p:cBhvr>
                                        <p:cTn id="58" dur="500"/>
                                        <p:tgtEl>
                                          <p:spTgt spid="84">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84">
                                            <p:txEl>
                                              <p:pRg st="1" end="1"/>
                                            </p:txEl>
                                          </p:spTgt>
                                        </p:tgtEl>
                                        <p:attrNameLst>
                                          <p:attrName>style.visibility</p:attrName>
                                        </p:attrNameLst>
                                      </p:cBhvr>
                                      <p:to>
                                        <p:strVal val="visible"/>
                                      </p:to>
                                    </p:set>
                                    <p:animEffect transition="in" filter="fade">
                                      <p:cBhvr>
                                        <p:cTn id="61" dur="500"/>
                                        <p:tgtEl>
                                          <p:spTgt spid="84">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par>
                                <p:cTn id="72" presetID="10" presetClass="entr" presetSubtype="0"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2" grpId="0" animBg="1"/>
      <p:bldP spid="97" grpId="0"/>
      <p:bldP spid="116"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E510C-9E28-409D-8915-15C51B262B44}"/>
              </a:ext>
            </a:extLst>
          </p:cNvPr>
          <p:cNvSpPr>
            <a:spLocks noGrp="1"/>
          </p:cNvSpPr>
          <p:nvPr>
            <p:ph type="sldNum" sz="quarter" idx="12"/>
          </p:nvPr>
        </p:nvSpPr>
        <p:spPr/>
        <p:txBody>
          <a:bodyPr/>
          <a:lstStyle/>
          <a:p>
            <a:fld id="{17CC94CD-1FE7-0C44-80F4-2964C2C99554}" type="slidenum">
              <a:rPr lang="en-US" noProof="0" smtClean="0"/>
              <a:pPr/>
              <a:t>26</a:t>
            </a:fld>
            <a:endParaRPr lang="en-US" noProof="0"/>
          </a:p>
        </p:txBody>
      </p:sp>
      <p:grpSp>
        <p:nvGrpSpPr>
          <p:cNvPr id="38" name="Group 37">
            <a:extLst>
              <a:ext uri="{FF2B5EF4-FFF2-40B4-BE49-F238E27FC236}">
                <a16:creationId xmlns:a16="http://schemas.microsoft.com/office/drawing/2014/main" id="{CD581814-8D49-4F55-96A5-B94E1E5E0C89}"/>
              </a:ext>
            </a:extLst>
          </p:cNvPr>
          <p:cNvGrpSpPr/>
          <p:nvPr/>
        </p:nvGrpSpPr>
        <p:grpSpPr>
          <a:xfrm>
            <a:off x="216002" y="2514300"/>
            <a:ext cx="8711995" cy="2509049"/>
            <a:chOff x="346880" y="1613347"/>
            <a:chExt cx="8711995" cy="2509049"/>
          </a:xfrm>
        </p:grpSpPr>
        <p:sp>
          <p:nvSpPr>
            <p:cNvPr id="33" name="Rectangle 32">
              <a:extLst>
                <a:ext uri="{FF2B5EF4-FFF2-40B4-BE49-F238E27FC236}">
                  <a16:creationId xmlns:a16="http://schemas.microsoft.com/office/drawing/2014/main" id="{B07C7748-6FFA-45FF-9D19-AC17BE7A61A0}"/>
                </a:ext>
              </a:extLst>
            </p:cNvPr>
            <p:cNvSpPr/>
            <p:nvPr/>
          </p:nvSpPr>
          <p:spPr bwMode="auto">
            <a:xfrm>
              <a:off x="7252129" y="2526993"/>
              <a:ext cx="1806746" cy="50749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600" b="1" i="0" u="none" strike="noStrike" cap="none" normalizeH="0" baseline="0" dirty="0">
                  <a:ln>
                    <a:noFill/>
                  </a:ln>
                  <a:solidFill>
                    <a:schemeClr val="bg1"/>
                  </a:solidFill>
                  <a:effectLst/>
                  <a:latin typeface="Arial" pitchFamily="34" charset="0"/>
                </a:rPr>
                <a:t>output</a:t>
              </a:r>
            </a:p>
          </p:txBody>
        </p:sp>
        <p:grpSp>
          <p:nvGrpSpPr>
            <p:cNvPr id="32" name="Group 31">
              <a:extLst>
                <a:ext uri="{FF2B5EF4-FFF2-40B4-BE49-F238E27FC236}">
                  <a16:creationId xmlns:a16="http://schemas.microsoft.com/office/drawing/2014/main" id="{BEF9BC2B-E3CC-43ED-B6E9-1B55F1832AE5}"/>
                </a:ext>
              </a:extLst>
            </p:cNvPr>
            <p:cNvGrpSpPr/>
            <p:nvPr/>
          </p:nvGrpSpPr>
          <p:grpSpPr>
            <a:xfrm>
              <a:off x="346880" y="1613347"/>
              <a:ext cx="6215285" cy="2509049"/>
              <a:chOff x="346879" y="1613347"/>
              <a:chExt cx="8289120" cy="2509049"/>
            </a:xfrm>
          </p:grpSpPr>
          <p:sp>
            <p:nvSpPr>
              <p:cNvPr id="5" name="Rectangle 4">
                <a:extLst>
                  <a:ext uri="{FF2B5EF4-FFF2-40B4-BE49-F238E27FC236}">
                    <a16:creationId xmlns:a16="http://schemas.microsoft.com/office/drawing/2014/main" id="{3DC4486F-4B2C-4143-BCF1-43487E7BB72E}"/>
                  </a:ext>
                </a:extLst>
              </p:cNvPr>
              <p:cNvSpPr/>
              <p:nvPr/>
            </p:nvSpPr>
            <p:spPr bwMode="auto">
              <a:xfrm>
                <a:off x="346879" y="2518098"/>
                <a:ext cx="2253574" cy="50749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600" b="1" i="0" u="none" strike="noStrike" cap="none" normalizeH="0" baseline="0" dirty="0">
                    <a:ln>
                      <a:noFill/>
                    </a:ln>
                    <a:solidFill>
                      <a:schemeClr val="bg1"/>
                    </a:solidFill>
                    <a:effectLst/>
                    <a:latin typeface="Arial" pitchFamily="34" charset="0"/>
                  </a:rPr>
                  <a:t>Input</a:t>
                </a:r>
              </a:p>
            </p:txBody>
          </p:sp>
          <p:sp>
            <p:nvSpPr>
              <p:cNvPr id="6" name="Rectangle 5">
                <a:extLst>
                  <a:ext uri="{FF2B5EF4-FFF2-40B4-BE49-F238E27FC236}">
                    <a16:creationId xmlns:a16="http://schemas.microsoft.com/office/drawing/2014/main" id="{641AD7CB-2FC7-440E-96B5-8C7177A71203}"/>
                  </a:ext>
                </a:extLst>
              </p:cNvPr>
              <p:cNvSpPr/>
              <p:nvPr/>
            </p:nvSpPr>
            <p:spPr bwMode="auto">
              <a:xfrm>
                <a:off x="3983095" y="1613347"/>
                <a:ext cx="2253574" cy="565376"/>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600" b="1" dirty="0">
                    <a:solidFill>
                      <a:schemeClr val="bg1"/>
                    </a:solidFill>
                    <a:latin typeface="Arial" pitchFamily="34" charset="0"/>
                  </a:rPr>
                  <a:t>convolution</a:t>
                </a:r>
                <a:r>
                  <a:rPr kumimoji="0" lang="en-IN" sz="1600" b="1" i="0" u="none" strike="noStrike" cap="none" normalizeH="0" baseline="0" dirty="0">
                    <a:ln>
                      <a:noFill/>
                    </a:ln>
                    <a:solidFill>
                      <a:schemeClr val="bg1"/>
                    </a:solidFill>
                    <a:effectLst/>
                    <a:latin typeface="Arial" pitchFamily="34" charset="0"/>
                  </a:rPr>
                  <a:t> block</a:t>
                </a:r>
              </a:p>
            </p:txBody>
          </p:sp>
          <p:sp>
            <p:nvSpPr>
              <p:cNvPr id="7" name="Rectangle 6">
                <a:extLst>
                  <a:ext uri="{FF2B5EF4-FFF2-40B4-BE49-F238E27FC236}">
                    <a16:creationId xmlns:a16="http://schemas.microsoft.com/office/drawing/2014/main" id="{D2D0313C-146D-4495-B510-35D4F5EF19D7}"/>
                  </a:ext>
                </a:extLst>
              </p:cNvPr>
              <p:cNvSpPr/>
              <p:nvPr/>
            </p:nvSpPr>
            <p:spPr bwMode="auto">
              <a:xfrm>
                <a:off x="3983095" y="3557020"/>
                <a:ext cx="2253574" cy="565376"/>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600" b="1" dirty="0">
                    <a:solidFill>
                      <a:schemeClr val="bg1"/>
                    </a:solidFill>
                    <a:latin typeface="Arial" pitchFamily="34" charset="0"/>
                  </a:rPr>
                  <a:t>convolution</a:t>
                </a:r>
                <a:r>
                  <a:rPr kumimoji="0" lang="en-IN" sz="1600" b="1" i="0" u="none" strike="noStrike" cap="none" normalizeH="0" baseline="0" dirty="0">
                    <a:ln>
                      <a:noFill/>
                    </a:ln>
                    <a:solidFill>
                      <a:schemeClr val="bg1"/>
                    </a:solidFill>
                    <a:effectLst/>
                    <a:latin typeface="Arial" pitchFamily="34" charset="0"/>
                  </a:rPr>
                  <a:t> block</a:t>
                </a:r>
              </a:p>
            </p:txBody>
          </p:sp>
          <p:cxnSp>
            <p:nvCxnSpPr>
              <p:cNvPr id="9" name="Straight Connector 8">
                <a:extLst>
                  <a:ext uri="{FF2B5EF4-FFF2-40B4-BE49-F238E27FC236}">
                    <a16:creationId xmlns:a16="http://schemas.microsoft.com/office/drawing/2014/main" id="{C9CBA064-7679-40EC-9A5A-A5513C9D83D6}"/>
                  </a:ext>
                </a:extLst>
              </p:cNvPr>
              <p:cNvCxnSpPr>
                <a:cxnSpLocks/>
                <a:stCxn id="5" idx="3"/>
              </p:cNvCxnSpPr>
              <p:nvPr/>
            </p:nvCxnSpPr>
            <p:spPr bwMode="auto">
              <a:xfrm>
                <a:off x="2600453" y="2771843"/>
                <a:ext cx="64028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4ABD5EE9-0935-44FC-9604-70423B9316A7}"/>
                  </a:ext>
                </a:extLst>
              </p:cNvPr>
              <p:cNvCxnSpPr>
                <a:cxnSpLocks/>
              </p:cNvCxnSpPr>
              <p:nvPr/>
            </p:nvCxnSpPr>
            <p:spPr bwMode="auto">
              <a:xfrm flipV="1">
                <a:off x="3240741" y="1896035"/>
                <a:ext cx="0" cy="8758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Arrow Connector 14">
                <a:extLst>
                  <a:ext uri="{FF2B5EF4-FFF2-40B4-BE49-F238E27FC236}">
                    <a16:creationId xmlns:a16="http://schemas.microsoft.com/office/drawing/2014/main" id="{2E6AE33C-0300-4314-A451-AD8B2A92D798}"/>
                  </a:ext>
                </a:extLst>
              </p:cNvPr>
              <p:cNvCxnSpPr>
                <a:cxnSpLocks/>
                <a:endCxn id="6" idx="1"/>
              </p:cNvCxnSpPr>
              <p:nvPr/>
            </p:nvCxnSpPr>
            <p:spPr bwMode="auto">
              <a:xfrm>
                <a:off x="3240741" y="1896035"/>
                <a:ext cx="7423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Connector 18">
                <a:extLst>
                  <a:ext uri="{FF2B5EF4-FFF2-40B4-BE49-F238E27FC236}">
                    <a16:creationId xmlns:a16="http://schemas.microsoft.com/office/drawing/2014/main" id="{FDEC748C-B05A-4355-A72D-818997572D34}"/>
                  </a:ext>
                </a:extLst>
              </p:cNvPr>
              <p:cNvCxnSpPr>
                <a:cxnSpLocks/>
              </p:cNvCxnSpPr>
              <p:nvPr/>
            </p:nvCxnSpPr>
            <p:spPr bwMode="auto">
              <a:xfrm flipV="1">
                <a:off x="3240741" y="2691161"/>
                <a:ext cx="0" cy="114854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Arrow Connector 19">
                <a:extLst>
                  <a:ext uri="{FF2B5EF4-FFF2-40B4-BE49-F238E27FC236}">
                    <a16:creationId xmlns:a16="http://schemas.microsoft.com/office/drawing/2014/main" id="{C7C18932-CECC-4BC8-A080-53545E823D60}"/>
                  </a:ext>
                </a:extLst>
              </p:cNvPr>
              <p:cNvCxnSpPr>
                <a:cxnSpLocks/>
              </p:cNvCxnSpPr>
              <p:nvPr/>
            </p:nvCxnSpPr>
            <p:spPr bwMode="auto">
              <a:xfrm>
                <a:off x="3240741" y="3844190"/>
                <a:ext cx="7423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Rectangle 21">
                <a:extLst>
                  <a:ext uri="{FF2B5EF4-FFF2-40B4-BE49-F238E27FC236}">
                    <a16:creationId xmlns:a16="http://schemas.microsoft.com/office/drawing/2014/main" id="{DF7F999A-5CD6-43C0-8148-7EC4FDA68855}"/>
                  </a:ext>
                </a:extLst>
              </p:cNvPr>
              <p:cNvSpPr/>
              <p:nvPr/>
            </p:nvSpPr>
            <p:spPr bwMode="auto">
              <a:xfrm>
                <a:off x="6382425" y="2518098"/>
                <a:ext cx="2253574" cy="50749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600" b="1" dirty="0" err="1">
                    <a:solidFill>
                      <a:schemeClr val="bg1"/>
                    </a:solidFill>
                    <a:latin typeface="Arial" pitchFamily="34" charset="0"/>
                  </a:rPr>
                  <a:t>concat</a:t>
                </a:r>
                <a:endParaRPr kumimoji="0" lang="en-IN" sz="1600" b="1" i="0" u="none" strike="noStrike" cap="none" normalizeH="0" baseline="0" dirty="0">
                  <a:ln>
                    <a:noFill/>
                  </a:ln>
                  <a:solidFill>
                    <a:schemeClr val="bg1"/>
                  </a:solidFill>
                  <a:effectLst/>
                  <a:latin typeface="Arial" pitchFamily="34" charset="0"/>
                </a:endParaRPr>
              </a:p>
            </p:txBody>
          </p:sp>
          <p:cxnSp>
            <p:nvCxnSpPr>
              <p:cNvPr id="24" name="Straight Connector 23">
                <a:extLst>
                  <a:ext uri="{FF2B5EF4-FFF2-40B4-BE49-F238E27FC236}">
                    <a16:creationId xmlns:a16="http://schemas.microsoft.com/office/drawing/2014/main" id="{1CB1C3D0-3AAE-4943-8984-18170EBC75A0}"/>
                  </a:ext>
                </a:extLst>
              </p:cNvPr>
              <p:cNvCxnSpPr>
                <a:cxnSpLocks/>
                <a:stCxn id="6" idx="3"/>
              </p:cNvCxnSpPr>
              <p:nvPr/>
            </p:nvCxnSpPr>
            <p:spPr bwMode="auto">
              <a:xfrm>
                <a:off x="6236669" y="1896035"/>
                <a:ext cx="127254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Arrow Connector 25">
                <a:extLst>
                  <a:ext uri="{FF2B5EF4-FFF2-40B4-BE49-F238E27FC236}">
                    <a16:creationId xmlns:a16="http://schemas.microsoft.com/office/drawing/2014/main" id="{E62A83DF-3ED7-4966-AC72-CDD5B285ABAA}"/>
                  </a:ext>
                </a:extLst>
              </p:cNvPr>
              <p:cNvCxnSpPr>
                <a:endCxn id="22" idx="0"/>
              </p:cNvCxnSpPr>
              <p:nvPr/>
            </p:nvCxnSpPr>
            <p:spPr bwMode="auto">
              <a:xfrm>
                <a:off x="7509212" y="1896035"/>
                <a:ext cx="0" cy="6220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Connector 27">
                <a:extLst>
                  <a:ext uri="{FF2B5EF4-FFF2-40B4-BE49-F238E27FC236}">
                    <a16:creationId xmlns:a16="http://schemas.microsoft.com/office/drawing/2014/main" id="{C5155F41-1D6A-4BE7-A3B2-546F2C72841A}"/>
                  </a:ext>
                </a:extLst>
              </p:cNvPr>
              <p:cNvCxnSpPr>
                <a:stCxn id="7" idx="3"/>
              </p:cNvCxnSpPr>
              <p:nvPr/>
            </p:nvCxnSpPr>
            <p:spPr bwMode="auto">
              <a:xfrm>
                <a:off x="6236669" y="3839708"/>
                <a:ext cx="120170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3049A9CC-79EF-432E-8698-36F0886A5BC5}"/>
                  </a:ext>
                </a:extLst>
              </p:cNvPr>
              <p:cNvCxnSpPr/>
              <p:nvPr/>
            </p:nvCxnSpPr>
            <p:spPr bwMode="auto">
              <a:xfrm flipV="1">
                <a:off x="7438376" y="3025588"/>
                <a:ext cx="0" cy="8141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35" name="Straight Arrow Connector 34">
              <a:extLst>
                <a:ext uri="{FF2B5EF4-FFF2-40B4-BE49-F238E27FC236}">
                  <a16:creationId xmlns:a16="http://schemas.microsoft.com/office/drawing/2014/main" id="{4F96ABCA-F5B6-4EEE-8E91-BCA680BA061D}"/>
                </a:ext>
              </a:extLst>
            </p:cNvPr>
            <p:cNvCxnSpPr>
              <a:stCxn id="22" idx="3"/>
              <a:endCxn id="33" idx="1"/>
            </p:cNvCxnSpPr>
            <p:nvPr/>
          </p:nvCxnSpPr>
          <p:spPr bwMode="auto">
            <a:xfrm>
              <a:off x="6562165" y="2771843"/>
              <a:ext cx="689964" cy="88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39" name="TextBox 38">
            <a:extLst>
              <a:ext uri="{FF2B5EF4-FFF2-40B4-BE49-F238E27FC236}">
                <a16:creationId xmlns:a16="http://schemas.microsoft.com/office/drawing/2014/main" id="{92C9DBFF-5280-4B52-B7A6-876462E04C89}"/>
              </a:ext>
            </a:extLst>
          </p:cNvPr>
          <p:cNvSpPr txBox="1"/>
          <p:nvPr/>
        </p:nvSpPr>
        <p:spPr>
          <a:xfrm>
            <a:off x="322729" y="1196788"/>
            <a:ext cx="3348318" cy="400110"/>
          </a:xfrm>
          <a:prstGeom prst="rect">
            <a:avLst/>
          </a:prstGeom>
          <a:noFill/>
        </p:spPr>
        <p:txBody>
          <a:bodyPr wrap="square" rtlCol="0">
            <a:spAutoFit/>
          </a:bodyPr>
          <a:lstStyle/>
          <a:p>
            <a:pPr algn="l"/>
            <a:r>
              <a:rPr lang="en-IN" b="1" dirty="0"/>
              <a:t>Group convolution</a:t>
            </a:r>
          </a:p>
        </p:txBody>
      </p:sp>
      <p:sp>
        <p:nvSpPr>
          <p:cNvPr id="21" name="Footer Placeholder 5">
            <a:extLst>
              <a:ext uri="{FF2B5EF4-FFF2-40B4-BE49-F238E27FC236}">
                <a16:creationId xmlns:a16="http://schemas.microsoft.com/office/drawing/2014/main" id="{DD579180-7273-4A9D-B36B-94A9BF9DF506}"/>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69352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5" name="TextBox 4">
            <a:extLst>
              <a:ext uri="{FF2B5EF4-FFF2-40B4-BE49-F238E27FC236}">
                <a16:creationId xmlns:a16="http://schemas.microsoft.com/office/drawing/2014/main" id="{D268CB94-D097-45C9-9E26-A3CCAF334717}"/>
              </a:ext>
            </a:extLst>
          </p:cNvPr>
          <p:cNvSpPr txBox="1"/>
          <p:nvPr/>
        </p:nvSpPr>
        <p:spPr>
          <a:xfrm>
            <a:off x="121023" y="1631577"/>
            <a:ext cx="6911955" cy="400110"/>
          </a:xfrm>
          <a:prstGeom prst="rect">
            <a:avLst/>
          </a:prstGeom>
          <a:noFill/>
        </p:spPr>
        <p:txBody>
          <a:bodyPr wrap="square" rtlCol="0">
            <a:spAutoFit/>
          </a:bodyPr>
          <a:lstStyle/>
          <a:p>
            <a:pPr algn="l"/>
            <a:r>
              <a:rPr lang="en-IN" dirty="0"/>
              <a:t>Output PSNR &amp; MS-SSIM comparison – Mcmaster dataset</a:t>
            </a:r>
          </a:p>
        </p:txBody>
      </p:sp>
      <p:sp>
        <p:nvSpPr>
          <p:cNvPr id="8" name="Slide Number Placeholder 7">
            <a:extLst>
              <a:ext uri="{FF2B5EF4-FFF2-40B4-BE49-F238E27FC236}">
                <a16:creationId xmlns:a16="http://schemas.microsoft.com/office/drawing/2014/main" id="{08735A03-7857-4453-AE4B-E544929FC717}"/>
              </a:ext>
            </a:extLst>
          </p:cNvPr>
          <p:cNvSpPr>
            <a:spLocks noGrp="1"/>
          </p:cNvSpPr>
          <p:nvPr>
            <p:ph type="sldNum" sz="quarter" idx="12"/>
          </p:nvPr>
        </p:nvSpPr>
        <p:spPr/>
        <p:txBody>
          <a:bodyPr/>
          <a:lstStyle/>
          <a:p>
            <a:fld id="{17CC94CD-1FE7-0C44-80F4-2964C2C99554}" type="slidenum">
              <a:rPr lang="en-US" noProof="0" smtClean="0"/>
              <a:pPr/>
              <a:t>27</a:t>
            </a:fld>
            <a:endParaRPr lang="en-US" noProof="0"/>
          </a:p>
        </p:txBody>
      </p:sp>
      <p:sp>
        <p:nvSpPr>
          <p:cNvPr id="9" name="Footer Placeholder 5">
            <a:extLst>
              <a:ext uri="{FF2B5EF4-FFF2-40B4-BE49-F238E27FC236}">
                <a16:creationId xmlns:a16="http://schemas.microsoft.com/office/drawing/2014/main" id="{8042A2D2-D470-4DFD-A1FA-C09BA51EE838}"/>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pic>
        <p:nvPicPr>
          <p:cNvPr id="6" name="Picture 5">
            <a:extLst>
              <a:ext uri="{FF2B5EF4-FFF2-40B4-BE49-F238E27FC236}">
                <a16:creationId xmlns:a16="http://schemas.microsoft.com/office/drawing/2014/main" id="{32CFCA1E-6882-4C01-9F62-D159E095647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023" y="2142075"/>
            <a:ext cx="5094444" cy="3592681"/>
          </a:xfrm>
          <a:prstGeom prst="rect">
            <a:avLst/>
          </a:prstGeom>
        </p:spPr>
      </p:pic>
      <p:pic>
        <p:nvPicPr>
          <p:cNvPr id="3" name="Picture 2">
            <a:extLst>
              <a:ext uri="{FF2B5EF4-FFF2-40B4-BE49-F238E27FC236}">
                <a16:creationId xmlns:a16="http://schemas.microsoft.com/office/drawing/2014/main" id="{FF9ED0DC-59BA-491E-94BC-5659B02BD0C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8667" y="2142075"/>
            <a:ext cx="3454400" cy="3576348"/>
          </a:xfrm>
          <a:prstGeom prst="rect">
            <a:avLst/>
          </a:prstGeom>
        </p:spPr>
      </p:pic>
    </p:spTree>
    <p:extLst>
      <p:ext uri="{BB962C8B-B14F-4D97-AF65-F5344CB8AC3E}">
        <p14:creationId xmlns:p14="http://schemas.microsoft.com/office/powerpoint/2010/main" val="1727963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5" name="TextBox 4">
            <a:extLst>
              <a:ext uri="{FF2B5EF4-FFF2-40B4-BE49-F238E27FC236}">
                <a16:creationId xmlns:a16="http://schemas.microsoft.com/office/drawing/2014/main" id="{D268CB94-D097-45C9-9E26-A3CCAF334717}"/>
              </a:ext>
            </a:extLst>
          </p:cNvPr>
          <p:cNvSpPr txBox="1"/>
          <p:nvPr/>
        </p:nvSpPr>
        <p:spPr>
          <a:xfrm>
            <a:off x="121023" y="1631577"/>
            <a:ext cx="6589059" cy="400110"/>
          </a:xfrm>
          <a:prstGeom prst="rect">
            <a:avLst/>
          </a:prstGeom>
          <a:noFill/>
        </p:spPr>
        <p:txBody>
          <a:bodyPr wrap="square" rtlCol="0">
            <a:spAutoFit/>
          </a:bodyPr>
          <a:lstStyle/>
          <a:p>
            <a:pPr algn="l"/>
            <a:r>
              <a:rPr lang="en-IN" dirty="0"/>
              <a:t>Output PSNR &amp; MS-SSIM comparison – Kodak dataset</a:t>
            </a:r>
          </a:p>
        </p:txBody>
      </p:sp>
      <p:sp>
        <p:nvSpPr>
          <p:cNvPr id="6" name="Slide Number Placeholder 5">
            <a:extLst>
              <a:ext uri="{FF2B5EF4-FFF2-40B4-BE49-F238E27FC236}">
                <a16:creationId xmlns:a16="http://schemas.microsoft.com/office/drawing/2014/main" id="{F502E460-28FB-4EED-8BA4-53D3866361FD}"/>
              </a:ext>
            </a:extLst>
          </p:cNvPr>
          <p:cNvSpPr>
            <a:spLocks noGrp="1"/>
          </p:cNvSpPr>
          <p:nvPr>
            <p:ph type="sldNum" sz="quarter" idx="12"/>
          </p:nvPr>
        </p:nvSpPr>
        <p:spPr/>
        <p:txBody>
          <a:bodyPr/>
          <a:lstStyle/>
          <a:p>
            <a:fld id="{17CC94CD-1FE7-0C44-80F4-2964C2C99554}" type="slidenum">
              <a:rPr lang="en-US" noProof="0" smtClean="0"/>
              <a:pPr/>
              <a:t>28</a:t>
            </a:fld>
            <a:endParaRPr lang="en-US" noProof="0"/>
          </a:p>
        </p:txBody>
      </p:sp>
      <p:sp>
        <p:nvSpPr>
          <p:cNvPr id="7" name="Footer Placeholder 5">
            <a:extLst>
              <a:ext uri="{FF2B5EF4-FFF2-40B4-BE49-F238E27FC236}">
                <a16:creationId xmlns:a16="http://schemas.microsoft.com/office/drawing/2014/main" id="{E01D8EAB-952B-4D9A-9E1B-7CC6795EF01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pic>
        <p:nvPicPr>
          <p:cNvPr id="8" name="Picture 7">
            <a:extLst>
              <a:ext uri="{FF2B5EF4-FFF2-40B4-BE49-F238E27FC236}">
                <a16:creationId xmlns:a16="http://schemas.microsoft.com/office/drawing/2014/main" id="{8FAB8BCD-334C-4099-A995-4EE8851D8A8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6253" y="2158408"/>
            <a:ext cx="5164369" cy="3632792"/>
          </a:xfrm>
          <a:prstGeom prst="rect">
            <a:avLst/>
          </a:prstGeom>
        </p:spPr>
      </p:pic>
      <p:pic>
        <p:nvPicPr>
          <p:cNvPr id="3" name="Picture 2">
            <a:extLst>
              <a:ext uri="{FF2B5EF4-FFF2-40B4-BE49-F238E27FC236}">
                <a16:creationId xmlns:a16="http://schemas.microsoft.com/office/drawing/2014/main" id="{BFB04E4E-B945-44E2-9554-267CE55E493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537905" y="2158408"/>
            <a:ext cx="3420533" cy="3676744"/>
          </a:xfrm>
          <a:prstGeom prst="rect">
            <a:avLst/>
          </a:prstGeom>
        </p:spPr>
      </p:pic>
    </p:spTree>
    <p:extLst>
      <p:ext uri="{BB962C8B-B14F-4D97-AF65-F5344CB8AC3E}">
        <p14:creationId xmlns:p14="http://schemas.microsoft.com/office/powerpoint/2010/main" val="2747746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5" name="TextBox 4">
            <a:extLst>
              <a:ext uri="{FF2B5EF4-FFF2-40B4-BE49-F238E27FC236}">
                <a16:creationId xmlns:a16="http://schemas.microsoft.com/office/drawing/2014/main" id="{D268CB94-D097-45C9-9E26-A3CCAF334717}"/>
              </a:ext>
            </a:extLst>
          </p:cNvPr>
          <p:cNvSpPr txBox="1"/>
          <p:nvPr/>
        </p:nvSpPr>
        <p:spPr>
          <a:xfrm>
            <a:off x="121023" y="1631577"/>
            <a:ext cx="6589059" cy="400110"/>
          </a:xfrm>
          <a:prstGeom prst="rect">
            <a:avLst/>
          </a:prstGeom>
          <a:noFill/>
        </p:spPr>
        <p:txBody>
          <a:bodyPr wrap="square" rtlCol="0">
            <a:spAutoFit/>
          </a:bodyPr>
          <a:lstStyle/>
          <a:p>
            <a:pPr algn="l"/>
            <a:r>
              <a:rPr lang="en-IN" dirty="0"/>
              <a:t>Total-parameters comparison</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29</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pic>
        <p:nvPicPr>
          <p:cNvPr id="6" name="Picture 5">
            <a:extLst>
              <a:ext uri="{FF2B5EF4-FFF2-40B4-BE49-F238E27FC236}">
                <a16:creationId xmlns:a16="http://schemas.microsoft.com/office/drawing/2014/main" id="{E57DC070-CFD6-4D1E-B343-CC8226E8F58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3164" y="2031687"/>
            <a:ext cx="7580391" cy="4151384"/>
          </a:xfrm>
          <a:prstGeom prst="rect">
            <a:avLst/>
          </a:prstGeom>
        </p:spPr>
      </p:pic>
    </p:spTree>
    <p:extLst>
      <p:ext uri="{BB962C8B-B14F-4D97-AF65-F5344CB8AC3E}">
        <p14:creationId xmlns:p14="http://schemas.microsoft.com/office/powerpoint/2010/main" val="410732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z="2800" b="1" dirty="0">
                <a:ea typeface="ＭＳ Ｐゴシック" charset="0"/>
                <a:cs typeface="ＭＳ Ｐゴシック" charset="0"/>
              </a:rPr>
              <a:t>Introduction</a:t>
            </a:r>
          </a:p>
        </p:txBody>
      </p:sp>
      <p:sp>
        <p:nvSpPr>
          <p:cNvPr id="8195" name="Rectangle 3"/>
          <p:cNvSpPr>
            <a:spLocks noGrp="1" noChangeArrowheads="1"/>
          </p:cNvSpPr>
          <p:nvPr>
            <p:ph type="body" idx="1"/>
          </p:nvPr>
        </p:nvSpPr>
        <p:spPr>
          <a:xfrm>
            <a:off x="508000" y="1451328"/>
            <a:ext cx="8128000" cy="4470400"/>
          </a:xfrm>
        </p:spPr>
        <p:txBody>
          <a:bodyPr/>
          <a:lstStyle/>
          <a:p>
            <a:pPr eaLnBrk="1" hangingPunct="1"/>
            <a:r>
              <a:rPr lang="en-US" dirty="0">
                <a:latin typeface="Arial" charset="0"/>
                <a:ea typeface="ＭＳ Ｐゴシック" charset="0"/>
                <a:cs typeface="ＭＳ Ｐゴシック" charset="0"/>
              </a:rPr>
              <a:t>What is Image demosaicing? </a:t>
            </a:r>
          </a:p>
          <a:p>
            <a:pPr lvl="1" eaLnBrk="1" hangingPunct="1">
              <a:buFont typeface="Wingdings" panose="05000000000000000000" pitchFamily="2" charset="2"/>
              <a:buChar char="q"/>
            </a:pPr>
            <a:endParaRPr lang="en-US" dirty="0">
              <a:latin typeface="Arial" charset="0"/>
              <a:ea typeface="ＭＳ Ｐゴシック" charset="0"/>
              <a:cs typeface="ＭＳ Ｐゴシック" charset="0"/>
            </a:endParaRPr>
          </a:p>
          <a:p>
            <a:pPr lvl="1" eaLnBrk="1" hangingPunct="1">
              <a:buFont typeface="Wingdings" panose="05000000000000000000" pitchFamily="2" charset="2"/>
              <a:buChar char="q"/>
            </a:pPr>
            <a:endParaRPr lang="en-US" dirty="0">
              <a:latin typeface="Arial" charset="0"/>
              <a:ea typeface="ＭＳ Ｐゴシック" charset="0"/>
              <a:cs typeface="ＭＳ Ｐゴシック" charset="0"/>
            </a:endParaRPr>
          </a:p>
          <a:p>
            <a:pPr lvl="1" eaLnBrk="1" hangingPunct="1">
              <a:buFont typeface="Wingdings" panose="05000000000000000000" pitchFamily="2" charset="2"/>
              <a:buChar char="q"/>
            </a:pPr>
            <a:endParaRPr lang="en-US" dirty="0">
              <a:latin typeface="Arial" charset="0"/>
              <a:ea typeface="ＭＳ Ｐゴシック" charset="0"/>
              <a:cs typeface="ＭＳ Ｐゴシック" charset="0"/>
            </a:endParaRPr>
          </a:p>
          <a:p>
            <a:pPr lvl="1" eaLnBrk="1" hangingPunct="1">
              <a:buFont typeface="Wingdings" panose="05000000000000000000" pitchFamily="2" charset="2"/>
              <a:buChar char="q"/>
            </a:pPr>
            <a:endParaRPr lang="en-US" dirty="0">
              <a:latin typeface="Arial" charset="0"/>
              <a:ea typeface="ＭＳ Ｐゴシック" charset="0"/>
              <a:cs typeface="ＭＳ Ｐゴシック" charset="0"/>
            </a:endParaRPr>
          </a:p>
          <a:p>
            <a:pPr lvl="1" eaLnBrk="1" hangingPunct="1">
              <a:buFont typeface="Wingdings" panose="05000000000000000000" pitchFamily="2" charset="2"/>
              <a:buChar char="q"/>
            </a:pPr>
            <a:endParaRPr lang="en-US" dirty="0">
              <a:latin typeface="Arial" charset="0"/>
              <a:ea typeface="ＭＳ Ｐゴシック" charset="0"/>
              <a:cs typeface="ＭＳ Ｐゴシック" charset="0"/>
            </a:endParaRPr>
          </a:p>
          <a:p>
            <a:pPr lvl="1" eaLnBrk="1" hangingPunct="1">
              <a:buFont typeface="Wingdings" panose="05000000000000000000" pitchFamily="2" charset="2"/>
              <a:buChar char="q"/>
            </a:pPr>
            <a:endParaRPr lang="en-US" dirty="0">
              <a:latin typeface="Arial" charset="0"/>
              <a:ea typeface="ＭＳ Ｐゴシック" charset="0"/>
              <a:cs typeface="ＭＳ Ｐゴシック" charset="0"/>
            </a:endParaRPr>
          </a:p>
          <a:p>
            <a:pPr lvl="1" eaLnBrk="1" hangingPunct="1">
              <a:buFont typeface="Wingdings" panose="05000000000000000000" pitchFamily="2" charset="2"/>
              <a:buChar char="q"/>
            </a:pPr>
            <a:endParaRPr lang="en-US" dirty="0">
              <a:latin typeface="Arial" charset="0"/>
              <a:ea typeface="ＭＳ Ｐゴシック" charset="0"/>
              <a:cs typeface="ＭＳ Ｐゴシック" charset="0"/>
            </a:endParaRPr>
          </a:p>
          <a:p>
            <a:pPr lvl="1" eaLnBrk="1" hangingPunct="1">
              <a:buFont typeface="Wingdings" panose="05000000000000000000" pitchFamily="2" charset="2"/>
              <a:buChar char="q"/>
            </a:pPr>
            <a:endParaRPr lang="en-US" dirty="0">
              <a:latin typeface="Arial" charset="0"/>
              <a:ea typeface="ＭＳ Ｐゴシック" charset="0"/>
              <a:cs typeface="ＭＳ Ｐゴシック" charset="0"/>
            </a:endParaRPr>
          </a:p>
          <a:p>
            <a:pPr lvl="1" eaLnBrk="1" hangingPunct="1">
              <a:buSzPct val="75000"/>
              <a:buFont typeface="Wingdings" panose="05000000000000000000" pitchFamily="2" charset="2"/>
              <a:buChar char="q"/>
            </a:pPr>
            <a:r>
              <a:rPr lang="en-US" dirty="0">
                <a:latin typeface="Arial" charset="0"/>
                <a:ea typeface="ＭＳ Ｐゴシック" charset="0"/>
                <a:cs typeface="ＭＳ Ｐゴシック" charset="0"/>
              </a:rPr>
              <a:t>Algorithm to reconstruct a full color image from mosaiced(incomplete color) samples obtained from color-filter array covered sensors .</a:t>
            </a:r>
          </a:p>
          <a:p>
            <a:pPr eaLnBrk="1" hangingPunct="1"/>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pic>
        <p:nvPicPr>
          <p:cNvPr id="3" name="Picture 2">
            <a:extLst>
              <a:ext uri="{FF2B5EF4-FFF2-40B4-BE49-F238E27FC236}">
                <a16:creationId xmlns:a16="http://schemas.microsoft.com/office/drawing/2014/main" id="{2A30594A-80D8-4253-9480-401E076165C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568" y="1973773"/>
            <a:ext cx="4807078" cy="2724530"/>
          </a:xfrm>
          <a:prstGeom prst="rect">
            <a:avLst/>
          </a:prstGeom>
        </p:spPr>
      </p:pic>
      <p:pic>
        <p:nvPicPr>
          <p:cNvPr id="5" name="Picture 4">
            <a:extLst>
              <a:ext uri="{FF2B5EF4-FFF2-40B4-BE49-F238E27FC236}">
                <a16:creationId xmlns:a16="http://schemas.microsoft.com/office/drawing/2014/main" id="{40A3DF8E-DBF7-4635-8766-52459908744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155994" y="2011916"/>
            <a:ext cx="3891753" cy="2533333"/>
          </a:xfrm>
          <a:prstGeom prst="rect">
            <a:avLst/>
          </a:prstGeom>
        </p:spPr>
      </p:pic>
      <p:sp>
        <p:nvSpPr>
          <p:cNvPr id="2" name="Slide Number Placeholder 1">
            <a:extLst>
              <a:ext uri="{FF2B5EF4-FFF2-40B4-BE49-F238E27FC236}">
                <a16:creationId xmlns:a16="http://schemas.microsoft.com/office/drawing/2014/main" id="{00C78D97-EA3F-433E-8040-0CC698592316}"/>
              </a:ext>
            </a:extLst>
          </p:cNvPr>
          <p:cNvSpPr>
            <a:spLocks noGrp="1"/>
          </p:cNvSpPr>
          <p:nvPr>
            <p:ph type="sldNum" sz="quarter" idx="12"/>
          </p:nvPr>
        </p:nvSpPr>
        <p:spPr/>
        <p:txBody>
          <a:bodyPr/>
          <a:lstStyle/>
          <a:p>
            <a:fld id="{17CC94CD-1FE7-0C44-80F4-2964C2C99554}" type="slidenum">
              <a:rPr lang="en-US" noProof="0" smtClean="0"/>
              <a:pPr/>
              <a:t>3</a:t>
            </a:fld>
            <a:endParaRPr lang="en-US" noProof="0"/>
          </a:p>
        </p:txBody>
      </p:sp>
      <p:sp>
        <p:nvSpPr>
          <p:cNvPr id="4" name="TextBox 3">
            <a:extLst>
              <a:ext uri="{FF2B5EF4-FFF2-40B4-BE49-F238E27FC236}">
                <a16:creationId xmlns:a16="http://schemas.microsoft.com/office/drawing/2014/main" id="{5CF3B182-6327-4AC3-B7E7-3EC3AD7A1951}"/>
              </a:ext>
            </a:extLst>
          </p:cNvPr>
          <p:cNvSpPr txBox="1"/>
          <p:nvPr/>
        </p:nvSpPr>
        <p:spPr>
          <a:xfrm>
            <a:off x="0" y="5840943"/>
            <a:ext cx="9228221" cy="400110"/>
          </a:xfrm>
          <a:prstGeom prst="rect">
            <a:avLst/>
          </a:prstGeom>
          <a:noFill/>
        </p:spPr>
        <p:txBody>
          <a:bodyPr wrap="square" rtlCol="0">
            <a:spAutoFit/>
          </a:bodyPr>
          <a:lstStyle/>
          <a:p>
            <a:pPr algn="l"/>
            <a:r>
              <a:rPr lang="en-US" sz="1000" dirty="0"/>
              <a:t>[1] Image source: LI, X., GUNTURK, B., AND ZHANG, L. 2008. Image demosaicing: A systematic survey. In Electronic Imaging 2008, International Society for Optics and Photonics, 68221J–68221J.</a:t>
            </a:r>
            <a:endParaRPr lang="en-IN" sz="1000" dirty="0"/>
          </a:p>
        </p:txBody>
      </p:sp>
      <p:sp>
        <p:nvSpPr>
          <p:cNvPr id="11" name="Footer Placeholder 5">
            <a:extLst>
              <a:ext uri="{FF2B5EF4-FFF2-40B4-BE49-F238E27FC236}">
                <a16:creationId xmlns:a16="http://schemas.microsoft.com/office/drawing/2014/main" id="{2FBB200C-910D-4078-8351-A6B7291CEEF4}"/>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5">
                                            <p:txEl>
                                              <p:pRg st="9" end="9"/>
                                            </p:txEl>
                                          </p:spTgt>
                                        </p:tgtEl>
                                        <p:attrNameLst>
                                          <p:attrName>style.visibility</p:attrName>
                                        </p:attrNameLst>
                                      </p:cBhvr>
                                      <p:to>
                                        <p:strVal val="visible"/>
                                      </p:to>
                                    </p:set>
                                    <p:animEffect transition="in" filter="fade">
                                      <p:cBhvr>
                                        <p:cTn id="17" dur="500"/>
                                        <p:tgtEl>
                                          <p:spTgt spid="8195">
                                            <p:txEl>
                                              <p:pRg st="9" end="9"/>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D2C8-422F-407E-B3BA-95B2EA9C172B}"/>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FC6697F2-32CA-4418-BF35-0D00F804911B}"/>
              </a:ext>
            </a:extLst>
          </p:cNvPr>
          <p:cNvSpPr>
            <a:spLocks noGrp="1"/>
          </p:cNvSpPr>
          <p:nvPr>
            <p:ph idx="1"/>
          </p:nvPr>
        </p:nvSpPr>
        <p:spPr/>
        <p:txBody>
          <a:bodyPr/>
          <a:lstStyle/>
          <a:p>
            <a:r>
              <a:rPr lang="en-IN" dirty="0">
                <a:solidFill>
                  <a:schemeClr val="bg1">
                    <a:lumMod val="75000"/>
                  </a:schemeClr>
                </a:solidFill>
              </a:rPr>
              <a:t>Introduction</a:t>
            </a:r>
          </a:p>
          <a:p>
            <a:r>
              <a:rPr lang="en-IN" dirty="0">
                <a:solidFill>
                  <a:schemeClr val="bg1">
                    <a:lumMod val="75000"/>
                  </a:schemeClr>
                </a:solidFill>
              </a:rPr>
              <a:t>Motivation</a:t>
            </a:r>
          </a:p>
          <a:p>
            <a:r>
              <a:rPr lang="en-IN" dirty="0">
                <a:solidFill>
                  <a:schemeClr val="bg1">
                    <a:lumMod val="75000"/>
                  </a:schemeClr>
                </a:solidFill>
              </a:rPr>
              <a:t>Original 3-stage Structure</a:t>
            </a:r>
          </a:p>
          <a:p>
            <a:r>
              <a:rPr lang="en-IN" dirty="0">
                <a:solidFill>
                  <a:schemeClr val="bg1">
                    <a:lumMod val="75000"/>
                  </a:schemeClr>
                </a:solidFill>
              </a:rPr>
              <a:t>Sub-pixel based Structure</a:t>
            </a:r>
          </a:p>
          <a:p>
            <a:r>
              <a:rPr lang="en-IN" dirty="0"/>
              <a:t>Experiments</a:t>
            </a:r>
          </a:p>
          <a:p>
            <a:pPr lvl="1"/>
            <a:r>
              <a:rPr lang="en-IN" dirty="0"/>
              <a:t>Experiments on network Model</a:t>
            </a:r>
          </a:p>
          <a:p>
            <a:pPr lvl="1"/>
            <a:r>
              <a:rPr lang="en-IN" dirty="0">
                <a:solidFill>
                  <a:schemeClr val="bg1">
                    <a:lumMod val="75000"/>
                  </a:schemeClr>
                </a:solidFill>
              </a:rPr>
              <a:t>Experiments on Datasets</a:t>
            </a:r>
          </a:p>
          <a:p>
            <a:pPr lvl="1"/>
            <a:r>
              <a:rPr lang="en-IN" dirty="0">
                <a:solidFill>
                  <a:schemeClr val="bg1">
                    <a:lumMod val="75000"/>
                  </a:schemeClr>
                </a:solidFill>
              </a:rPr>
              <a:t>Self-ensemble Algorithm</a:t>
            </a:r>
          </a:p>
          <a:p>
            <a:r>
              <a:rPr lang="en-IN" dirty="0"/>
              <a:t>Comparison of Models</a:t>
            </a:r>
            <a:endParaRPr lang="en-IN" dirty="0">
              <a:solidFill>
                <a:schemeClr val="bg1">
                  <a:lumMod val="75000"/>
                </a:schemeClr>
              </a:solidFill>
            </a:endParaRPr>
          </a:p>
          <a:p>
            <a:r>
              <a:rPr lang="en-IN" dirty="0">
                <a:solidFill>
                  <a:schemeClr val="bg1">
                    <a:lumMod val="75000"/>
                  </a:schemeClr>
                </a:solidFill>
              </a:rPr>
              <a:t>Conclusions &amp; Future plans</a:t>
            </a:r>
          </a:p>
          <a:p>
            <a:pPr lvl="1"/>
            <a:endParaRPr lang="en-IN" dirty="0"/>
          </a:p>
        </p:txBody>
      </p:sp>
      <p:sp>
        <p:nvSpPr>
          <p:cNvPr id="4" name="Slide Number Placeholder 3">
            <a:extLst>
              <a:ext uri="{FF2B5EF4-FFF2-40B4-BE49-F238E27FC236}">
                <a16:creationId xmlns:a16="http://schemas.microsoft.com/office/drawing/2014/main" id="{B843E0C2-612A-47D6-A3E2-F57984535840}"/>
              </a:ext>
            </a:extLst>
          </p:cNvPr>
          <p:cNvSpPr>
            <a:spLocks noGrp="1"/>
          </p:cNvSpPr>
          <p:nvPr>
            <p:ph type="sldNum" sz="quarter" idx="12"/>
          </p:nvPr>
        </p:nvSpPr>
        <p:spPr/>
        <p:txBody>
          <a:bodyPr/>
          <a:lstStyle/>
          <a:p>
            <a:fld id="{17CC94CD-1FE7-0C44-80F4-2964C2C99554}" type="slidenum">
              <a:rPr lang="en-US" noProof="0" smtClean="0"/>
              <a:pPr/>
              <a:t>30</a:t>
            </a:fld>
            <a:endParaRPr lang="en-US" noProof="0"/>
          </a:p>
        </p:txBody>
      </p:sp>
      <p:sp>
        <p:nvSpPr>
          <p:cNvPr id="7" name="Footer Placeholder 5">
            <a:extLst>
              <a:ext uri="{FF2B5EF4-FFF2-40B4-BE49-F238E27FC236}">
                <a16:creationId xmlns:a16="http://schemas.microsoft.com/office/drawing/2014/main" id="{DD949991-9447-4B70-8C13-8BEB8D97476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626533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D0BD9956-B3F9-4E2B-9EBC-BDCA8B822E0E}"/>
              </a:ext>
            </a:extLst>
          </p:cNvPr>
          <p:cNvGrpSpPr/>
          <p:nvPr/>
        </p:nvGrpSpPr>
        <p:grpSpPr>
          <a:xfrm>
            <a:off x="506134" y="2674024"/>
            <a:ext cx="620258" cy="1841275"/>
            <a:chOff x="208874" y="2570852"/>
            <a:chExt cx="826453" cy="1841275"/>
          </a:xfrm>
        </p:grpSpPr>
        <p:sp>
          <p:nvSpPr>
            <p:cNvPr id="5" name="TextBox 4">
              <a:extLst>
                <a:ext uri="{FF2B5EF4-FFF2-40B4-BE49-F238E27FC236}">
                  <a16:creationId xmlns:a16="http://schemas.microsoft.com/office/drawing/2014/main" id="{BE09DFD8-6645-4E5B-8B11-CDBA32AAB146}"/>
                </a:ext>
              </a:extLst>
            </p:cNvPr>
            <p:cNvSpPr txBox="1"/>
            <p:nvPr/>
          </p:nvSpPr>
          <p:spPr>
            <a:xfrm rot="16200000">
              <a:off x="-298537" y="3078263"/>
              <a:ext cx="1841275" cy="826453"/>
            </a:xfrm>
            <a:prstGeom prst="rect">
              <a:avLst/>
            </a:prstGeom>
            <a:solidFill>
              <a:srgbClr val="FFFF00"/>
            </a:solidFill>
            <a:ln>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7FC9157F-9B79-4036-A478-62E676797B46}"/>
                </a:ext>
              </a:extLst>
            </p:cNvPr>
            <p:cNvSpPr txBox="1"/>
            <p:nvPr/>
          </p:nvSpPr>
          <p:spPr>
            <a:xfrm>
              <a:off x="459673" y="2691268"/>
              <a:ext cx="324852" cy="1600438"/>
            </a:xfrm>
            <a:prstGeom prst="rect">
              <a:avLst/>
            </a:prstGeom>
            <a:noFill/>
          </p:spPr>
          <p:txBody>
            <a:bodyPr wrap="square" rtlCol="0">
              <a:spAutoFit/>
            </a:bodyPr>
            <a:lstStyle/>
            <a:p>
              <a:pPr algn="ctr"/>
              <a:r>
                <a:rPr lang="en-IN" sz="1400" b="1" dirty="0"/>
                <a:t>N</a:t>
              </a:r>
            </a:p>
            <a:p>
              <a:pPr algn="ctr"/>
              <a:r>
                <a:rPr lang="en-IN" sz="1400" b="1" dirty="0"/>
                <a:t>E</a:t>
              </a:r>
            </a:p>
            <a:p>
              <a:pPr algn="ctr"/>
              <a:r>
                <a:rPr lang="en-IN" sz="1400" b="1" dirty="0"/>
                <a:t>T</a:t>
              </a:r>
            </a:p>
            <a:p>
              <a:pPr algn="ctr"/>
              <a:r>
                <a:rPr lang="en-IN" sz="1400" b="1" dirty="0"/>
                <a:t>W</a:t>
              </a:r>
            </a:p>
            <a:p>
              <a:pPr algn="ctr"/>
              <a:r>
                <a:rPr lang="en-IN" sz="1400" b="1" dirty="0"/>
                <a:t>O</a:t>
              </a:r>
            </a:p>
            <a:p>
              <a:pPr algn="ctr"/>
              <a:r>
                <a:rPr lang="en-IN" sz="1400" b="1" dirty="0"/>
                <a:t>R</a:t>
              </a:r>
            </a:p>
            <a:p>
              <a:pPr algn="ctr"/>
              <a:r>
                <a:rPr lang="en-IN" sz="1400" b="1" dirty="0"/>
                <a:t>K</a:t>
              </a:r>
            </a:p>
          </p:txBody>
        </p:sp>
      </p:grpSp>
      <p:sp>
        <p:nvSpPr>
          <p:cNvPr id="79" name="TextBox 78">
            <a:extLst>
              <a:ext uri="{FF2B5EF4-FFF2-40B4-BE49-F238E27FC236}">
                <a16:creationId xmlns:a16="http://schemas.microsoft.com/office/drawing/2014/main" id="{B755345E-32B6-40C5-9CEF-FD8862248F5B}"/>
              </a:ext>
            </a:extLst>
          </p:cNvPr>
          <p:cNvSpPr txBox="1"/>
          <p:nvPr/>
        </p:nvSpPr>
        <p:spPr>
          <a:xfrm>
            <a:off x="232246" y="1945002"/>
            <a:ext cx="1015613" cy="400110"/>
          </a:xfrm>
          <a:prstGeom prst="rect">
            <a:avLst/>
          </a:prstGeom>
          <a:noFill/>
        </p:spPr>
        <p:txBody>
          <a:bodyPr wrap="square" rtlCol="0">
            <a:spAutoFit/>
          </a:bodyPr>
          <a:lstStyle/>
          <a:p>
            <a:r>
              <a:rPr lang="en-IN" dirty="0"/>
              <a:t>Input</a:t>
            </a:r>
          </a:p>
        </p:txBody>
      </p:sp>
      <p:sp>
        <p:nvSpPr>
          <p:cNvPr id="92" name="Flowchart: Or 91">
            <a:extLst>
              <a:ext uri="{FF2B5EF4-FFF2-40B4-BE49-F238E27FC236}">
                <a16:creationId xmlns:a16="http://schemas.microsoft.com/office/drawing/2014/main" id="{26F2CD62-3C34-4684-9E5F-1C9368DC14EC}"/>
              </a:ext>
            </a:extLst>
          </p:cNvPr>
          <p:cNvSpPr/>
          <p:nvPr/>
        </p:nvSpPr>
        <p:spPr bwMode="auto">
          <a:xfrm>
            <a:off x="683854" y="4837396"/>
            <a:ext cx="203549" cy="163933"/>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96" name="Straight Arrow Connector 95">
            <a:extLst>
              <a:ext uri="{FF2B5EF4-FFF2-40B4-BE49-F238E27FC236}">
                <a16:creationId xmlns:a16="http://schemas.microsoft.com/office/drawing/2014/main" id="{4C567D69-813A-4101-964A-2ED6C77D688B}"/>
              </a:ext>
            </a:extLst>
          </p:cNvPr>
          <p:cNvCxnSpPr>
            <a:cxnSpLocks/>
          </p:cNvCxnSpPr>
          <p:nvPr/>
        </p:nvCxnSpPr>
        <p:spPr bwMode="auto">
          <a:xfrm flipH="1">
            <a:off x="796376" y="4522500"/>
            <a:ext cx="1526" cy="66586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97" name="TextBox 96">
            <a:extLst>
              <a:ext uri="{FF2B5EF4-FFF2-40B4-BE49-F238E27FC236}">
                <a16:creationId xmlns:a16="http://schemas.microsoft.com/office/drawing/2014/main" id="{75CE3C50-C62E-4812-A0BA-793928DC0A3B}"/>
              </a:ext>
            </a:extLst>
          </p:cNvPr>
          <p:cNvSpPr txBox="1"/>
          <p:nvPr/>
        </p:nvSpPr>
        <p:spPr>
          <a:xfrm>
            <a:off x="302812" y="5159568"/>
            <a:ext cx="965631" cy="362094"/>
          </a:xfrm>
          <a:prstGeom prst="rect">
            <a:avLst/>
          </a:prstGeom>
          <a:noFill/>
        </p:spPr>
        <p:txBody>
          <a:bodyPr wrap="square" rtlCol="0">
            <a:spAutoFit/>
          </a:bodyPr>
          <a:lstStyle/>
          <a:p>
            <a:r>
              <a:rPr lang="en-IN" dirty="0"/>
              <a:t>Output</a:t>
            </a:r>
          </a:p>
        </p:txBody>
      </p:sp>
      <p:grpSp>
        <p:nvGrpSpPr>
          <p:cNvPr id="58" name="Group 57">
            <a:extLst>
              <a:ext uri="{FF2B5EF4-FFF2-40B4-BE49-F238E27FC236}">
                <a16:creationId xmlns:a16="http://schemas.microsoft.com/office/drawing/2014/main" id="{D05C6BDC-E25B-4824-98F6-B71061CA0EAE}"/>
              </a:ext>
            </a:extLst>
          </p:cNvPr>
          <p:cNvGrpSpPr/>
          <p:nvPr/>
        </p:nvGrpSpPr>
        <p:grpSpPr>
          <a:xfrm>
            <a:off x="5501410" y="1514218"/>
            <a:ext cx="2831432" cy="919030"/>
            <a:chOff x="5362067" y="1227221"/>
            <a:chExt cx="3396922" cy="928804"/>
          </a:xfrm>
        </p:grpSpPr>
        <p:sp>
          <p:nvSpPr>
            <p:cNvPr id="57" name="Rectangle 56">
              <a:extLst>
                <a:ext uri="{FF2B5EF4-FFF2-40B4-BE49-F238E27FC236}">
                  <a16:creationId xmlns:a16="http://schemas.microsoft.com/office/drawing/2014/main" id="{6CE2DEBA-8B35-4A53-858C-6AD2F0FEF2B0}"/>
                </a:ext>
              </a:extLst>
            </p:cNvPr>
            <p:cNvSpPr/>
            <p:nvPr/>
          </p:nvSpPr>
          <p:spPr bwMode="auto">
            <a:xfrm>
              <a:off x="5362067" y="1227221"/>
              <a:ext cx="3396922" cy="928804"/>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13" name="Rectangle 12">
              <a:extLst>
                <a:ext uri="{FF2B5EF4-FFF2-40B4-BE49-F238E27FC236}">
                  <a16:creationId xmlns:a16="http://schemas.microsoft.com/office/drawing/2014/main" id="{82826CD8-A552-4ACC-B1B7-7EF99801B2B7}"/>
                </a:ext>
              </a:extLst>
            </p:cNvPr>
            <p:cNvSpPr/>
            <p:nvPr/>
          </p:nvSpPr>
          <p:spPr bwMode="auto">
            <a:xfrm>
              <a:off x="5470351" y="1334126"/>
              <a:ext cx="1483902" cy="69881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64</a:t>
              </a:r>
              <a:r>
                <a:rPr kumimoji="0" lang="en-IN" sz="1400" b="1" i="0" u="none" strike="noStrike" cap="none" normalizeH="0" baseline="0" dirty="0">
                  <a:ln>
                    <a:noFill/>
                  </a:ln>
                  <a:solidFill>
                    <a:schemeClr val="bg1"/>
                  </a:solidFill>
                  <a:effectLst/>
                  <a:latin typeface="Arial" pitchFamily="34" charset="0"/>
                </a:rPr>
                <a:t> 3x3filters</a:t>
              </a:r>
            </a:p>
          </p:txBody>
        </p:sp>
        <p:sp>
          <p:nvSpPr>
            <p:cNvPr id="15" name="Rectangle 14">
              <a:extLst>
                <a:ext uri="{FF2B5EF4-FFF2-40B4-BE49-F238E27FC236}">
                  <a16:creationId xmlns:a16="http://schemas.microsoft.com/office/drawing/2014/main" id="{7FBF02E5-C28E-4722-A4E0-E18978F6C84C}"/>
                </a:ext>
              </a:extLst>
            </p:cNvPr>
            <p:cNvSpPr/>
            <p:nvPr/>
          </p:nvSpPr>
          <p:spPr bwMode="auto">
            <a:xfrm>
              <a:off x="7319203" y="1404599"/>
              <a:ext cx="1331503" cy="588625"/>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20" name="Straight Arrow Connector 19">
              <a:extLst>
                <a:ext uri="{FF2B5EF4-FFF2-40B4-BE49-F238E27FC236}">
                  <a16:creationId xmlns:a16="http://schemas.microsoft.com/office/drawing/2014/main" id="{7BFF7EBA-ECF9-4631-B4E9-6CA25D455A52}"/>
                </a:ext>
              </a:extLst>
            </p:cNvPr>
            <p:cNvCxnSpPr>
              <a:cxnSpLocks/>
              <a:endCxn id="15" idx="1"/>
            </p:cNvCxnSpPr>
            <p:nvPr/>
          </p:nvCxnSpPr>
          <p:spPr bwMode="auto">
            <a:xfrm flipV="1">
              <a:off x="6954254" y="1698912"/>
              <a:ext cx="364949" cy="33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4" name="Group 43">
            <a:extLst>
              <a:ext uri="{FF2B5EF4-FFF2-40B4-BE49-F238E27FC236}">
                <a16:creationId xmlns:a16="http://schemas.microsoft.com/office/drawing/2014/main" id="{AD1444C6-1BD6-4939-A7DA-C6D6F2D66F5B}"/>
              </a:ext>
            </a:extLst>
          </p:cNvPr>
          <p:cNvGrpSpPr/>
          <p:nvPr/>
        </p:nvGrpSpPr>
        <p:grpSpPr>
          <a:xfrm>
            <a:off x="5527661" y="2516962"/>
            <a:ext cx="2830710" cy="2266103"/>
            <a:chOff x="6212303" y="2201779"/>
            <a:chExt cx="2245897" cy="2597301"/>
          </a:xfrm>
        </p:grpSpPr>
        <p:sp>
          <p:nvSpPr>
            <p:cNvPr id="43" name="Rectangle 42">
              <a:extLst>
                <a:ext uri="{FF2B5EF4-FFF2-40B4-BE49-F238E27FC236}">
                  <a16:creationId xmlns:a16="http://schemas.microsoft.com/office/drawing/2014/main" id="{99861CCA-DB3F-4068-B28F-8E5C2F291A05}"/>
                </a:ext>
              </a:extLst>
            </p:cNvPr>
            <p:cNvSpPr/>
            <p:nvPr/>
          </p:nvSpPr>
          <p:spPr bwMode="auto">
            <a:xfrm>
              <a:off x="6212303" y="2201779"/>
              <a:ext cx="2245897" cy="2597301"/>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grpSp>
          <p:nvGrpSpPr>
            <p:cNvPr id="42" name="Group 41">
              <a:extLst>
                <a:ext uri="{FF2B5EF4-FFF2-40B4-BE49-F238E27FC236}">
                  <a16:creationId xmlns:a16="http://schemas.microsoft.com/office/drawing/2014/main" id="{CFE4F31A-0A51-4D62-B072-B86D8C4FA8D1}"/>
                </a:ext>
              </a:extLst>
            </p:cNvPr>
            <p:cNvGrpSpPr/>
            <p:nvPr/>
          </p:nvGrpSpPr>
          <p:grpSpPr>
            <a:xfrm>
              <a:off x="6481955" y="2467464"/>
              <a:ext cx="1712255" cy="1906669"/>
              <a:chOff x="5375055" y="2440660"/>
              <a:chExt cx="1712255" cy="1906669"/>
            </a:xfrm>
          </p:grpSpPr>
          <p:sp>
            <p:nvSpPr>
              <p:cNvPr id="35" name="Rectangle 34">
                <a:extLst>
                  <a:ext uri="{FF2B5EF4-FFF2-40B4-BE49-F238E27FC236}">
                    <a16:creationId xmlns:a16="http://schemas.microsoft.com/office/drawing/2014/main" id="{06C18D89-5153-4B97-97CF-E2743B1497B0}"/>
                  </a:ext>
                </a:extLst>
              </p:cNvPr>
              <p:cNvSpPr/>
              <p:nvPr/>
            </p:nvSpPr>
            <p:spPr bwMode="auto">
              <a:xfrm>
                <a:off x="5380718" y="2440660"/>
                <a:ext cx="1706592" cy="54972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64</a:t>
                </a:r>
                <a:r>
                  <a:rPr kumimoji="0" lang="en-IN" sz="1400" b="1" i="0" u="none" strike="noStrike" cap="none" normalizeH="0" baseline="0" dirty="0">
                    <a:ln>
                      <a:noFill/>
                    </a:ln>
                    <a:solidFill>
                      <a:schemeClr val="bg1"/>
                    </a:solidFill>
                    <a:effectLst/>
                    <a:latin typeface="Arial" pitchFamily="34" charset="0"/>
                  </a:rPr>
                  <a:t> 3x3 filters</a:t>
                </a:r>
              </a:p>
            </p:txBody>
          </p:sp>
          <p:sp>
            <p:nvSpPr>
              <p:cNvPr id="36" name="Rectangle 35">
                <a:extLst>
                  <a:ext uri="{FF2B5EF4-FFF2-40B4-BE49-F238E27FC236}">
                    <a16:creationId xmlns:a16="http://schemas.microsoft.com/office/drawing/2014/main" id="{F6CA64D5-4215-401A-B3D9-6450319E9A10}"/>
                  </a:ext>
                </a:extLst>
              </p:cNvPr>
              <p:cNvSpPr/>
              <p:nvPr/>
            </p:nvSpPr>
            <p:spPr bwMode="auto">
              <a:xfrm>
                <a:off x="5375055" y="3273917"/>
                <a:ext cx="1706592" cy="46099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Batch Normalization</a:t>
                </a:r>
              </a:p>
            </p:txBody>
          </p:sp>
          <p:sp>
            <p:nvSpPr>
              <p:cNvPr id="37" name="Rectangle 36">
                <a:extLst>
                  <a:ext uri="{FF2B5EF4-FFF2-40B4-BE49-F238E27FC236}">
                    <a16:creationId xmlns:a16="http://schemas.microsoft.com/office/drawing/2014/main" id="{761AC681-CCA5-456B-AF41-D53534211AC3}"/>
                  </a:ext>
                </a:extLst>
              </p:cNvPr>
              <p:cNvSpPr/>
              <p:nvPr/>
            </p:nvSpPr>
            <p:spPr bwMode="auto">
              <a:xfrm>
                <a:off x="5375055" y="4018441"/>
                <a:ext cx="1706592" cy="32888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39" name="Straight Arrow Connector 38">
                <a:extLst>
                  <a:ext uri="{FF2B5EF4-FFF2-40B4-BE49-F238E27FC236}">
                    <a16:creationId xmlns:a16="http://schemas.microsoft.com/office/drawing/2014/main" id="{065F408D-CA37-4B93-86F8-6DBB9E644F48}"/>
                  </a:ext>
                </a:extLst>
              </p:cNvPr>
              <p:cNvCxnSpPr>
                <a:cxnSpLocks/>
                <a:stCxn id="35" idx="2"/>
                <a:endCxn id="36" idx="0"/>
              </p:cNvCxnSpPr>
              <p:nvPr/>
            </p:nvCxnSpPr>
            <p:spPr bwMode="auto">
              <a:xfrm flipH="1">
                <a:off x="6230092" y="2990384"/>
                <a:ext cx="2182" cy="2835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0F77C358-6395-4810-A52A-8099C8392539}"/>
                  </a:ext>
                </a:extLst>
              </p:cNvPr>
              <p:cNvCxnSpPr>
                <a:cxnSpLocks/>
                <a:stCxn id="36" idx="2"/>
                <a:endCxn id="37" idx="0"/>
              </p:cNvCxnSpPr>
              <p:nvPr/>
            </p:nvCxnSpPr>
            <p:spPr bwMode="auto">
              <a:xfrm>
                <a:off x="6228352" y="3734910"/>
                <a:ext cx="0" cy="2835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sp>
        <p:nvSpPr>
          <p:cNvPr id="75" name="Rectangle 74">
            <a:extLst>
              <a:ext uri="{FF2B5EF4-FFF2-40B4-BE49-F238E27FC236}">
                <a16:creationId xmlns:a16="http://schemas.microsoft.com/office/drawing/2014/main" id="{BC654B07-F72D-47C7-89D5-A8A8B219ECBD}"/>
              </a:ext>
            </a:extLst>
          </p:cNvPr>
          <p:cNvSpPr/>
          <p:nvPr/>
        </p:nvSpPr>
        <p:spPr bwMode="auto">
          <a:xfrm>
            <a:off x="5527661" y="4905017"/>
            <a:ext cx="2830709" cy="73047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Output blocks 3x3 filters</a:t>
            </a:r>
          </a:p>
          <a:p>
            <a:pPr algn="ctr"/>
            <a:endParaRPr lang="en-IN" sz="1400" b="1" dirty="0">
              <a:solidFill>
                <a:schemeClr val="bg1"/>
              </a:solidFill>
              <a:latin typeface="Arial" pitchFamily="34" charset="0"/>
            </a:endParaRPr>
          </a:p>
        </p:txBody>
      </p:sp>
      <p:grpSp>
        <p:nvGrpSpPr>
          <p:cNvPr id="73" name="Group 72">
            <a:extLst>
              <a:ext uri="{FF2B5EF4-FFF2-40B4-BE49-F238E27FC236}">
                <a16:creationId xmlns:a16="http://schemas.microsoft.com/office/drawing/2014/main" id="{18EB4EC6-9EF5-4B67-A5ED-9A249C8B551F}"/>
              </a:ext>
            </a:extLst>
          </p:cNvPr>
          <p:cNvGrpSpPr/>
          <p:nvPr/>
        </p:nvGrpSpPr>
        <p:grpSpPr>
          <a:xfrm>
            <a:off x="1800795" y="1536079"/>
            <a:ext cx="3026130" cy="4063370"/>
            <a:chOff x="2021304" y="1227221"/>
            <a:chExt cx="3182765" cy="4584032"/>
          </a:xfrm>
        </p:grpSpPr>
        <p:sp>
          <p:nvSpPr>
            <p:cNvPr id="71" name="Rectangle 70">
              <a:extLst>
                <a:ext uri="{FF2B5EF4-FFF2-40B4-BE49-F238E27FC236}">
                  <a16:creationId xmlns:a16="http://schemas.microsoft.com/office/drawing/2014/main" id="{28E4B8E7-D3F9-489E-9BC3-1928E73B6248}"/>
                </a:ext>
              </a:extLst>
            </p:cNvPr>
            <p:cNvSpPr/>
            <p:nvPr/>
          </p:nvSpPr>
          <p:spPr bwMode="auto">
            <a:xfrm>
              <a:off x="2021304" y="1227221"/>
              <a:ext cx="3182765" cy="45840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65" name="Rectangle 64">
              <a:extLst>
                <a:ext uri="{FF2B5EF4-FFF2-40B4-BE49-F238E27FC236}">
                  <a16:creationId xmlns:a16="http://schemas.microsoft.com/office/drawing/2014/main" id="{B063A9BA-7A76-4759-84E7-0589BFFAD09D}"/>
                </a:ext>
              </a:extLst>
            </p:cNvPr>
            <p:cNvSpPr/>
            <p:nvPr/>
          </p:nvSpPr>
          <p:spPr bwMode="auto">
            <a:xfrm>
              <a:off x="2445456" y="2211318"/>
              <a:ext cx="2568429" cy="250767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86E0FB10-6F9E-46F3-ABC6-D3B61CB132C0}"/>
                </a:ext>
              </a:extLst>
            </p:cNvPr>
            <p:cNvSpPr/>
            <p:nvPr/>
          </p:nvSpPr>
          <p:spPr bwMode="auto">
            <a:xfrm>
              <a:off x="2514594" y="1481592"/>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 CR block</a:t>
              </a:r>
              <a:endParaRPr kumimoji="0" lang="en-IN" sz="1800" b="1" i="0" u="none" strike="noStrike" cap="none" normalizeH="0" baseline="0" dirty="0">
                <a:ln>
                  <a:noFill/>
                </a:ln>
                <a:solidFill>
                  <a:schemeClr val="bg1"/>
                </a:solidFill>
                <a:effectLst/>
                <a:latin typeface="Arial" pitchFamily="34" charset="0"/>
              </a:endParaRPr>
            </a:p>
          </p:txBody>
        </p:sp>
        <p:sp>
          <p:nvSpPr>
            <p:cNvPr id="12" name="Rectangle 11">
              <a:extLst>
                <a:ext uri="{FF2B5EF4-FFF2-40B4-BE49-F238E27FC236}">
                  <a16:creationId xmlns:a16="http://schemas.microsoft.com/office/drawing/2014/main" id="{C5F44B93-08D8-4176-AD2E-65CC4C74EA7B}"/>
                </a:ext>
              </a:extLst>
            </p:cNvPr>
            <p:cNvSpPr/>
            <p:nvPr/>
          </p:nvSpPr>
          <p:spPr bwMode="auto">
            <a:xfrm>
              <a:off x="2514594" y="5044024"/>
              <a:ext cx="2370221" cy="54196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 C block</a:t>
              </a:r>
              <a:endParaRPr kumimoji="0" lang="en-IN" sz="1800" b="1" i="0" u="none" strike="noStrike" cap="none" normalizeH="0" baseline="0" dirty="0">
                <a:ln>
                  <a:noFill/>
                </a:ln>
                <a:solidFill>
                  <a:schemeClr val="bg1"/>
                </a:solidFill>
                <a:effectLst/>
                <a:latin typeface="Arial" pitchFamily="34" charset="0"/>
              </a:endParaRPr>
            </a:p>
          </p:txBody>
        </p:sp>
        <p:cxnSp>
          <p:nvCxnSpPr>
            <p:cNvPr id="61" name="Straight Arrow Connector 60">
              <a:extLst>
                <a:ext uri="{FF2B5EF4-FFF2-40B4-BE49-F238E27FC236}">
                  <a16:creationId xmlns:a16="http://schemas.microsoft.com/office/drawing/2014/main" id="{832B3721-B1A1-4D6F-8B05-33536E1AD868}"/>
                </a:ext>
              </a:extLst>
            </p:cNvPr>
            <p:cNvCxnSpPr>
              <a:stCxn id="7" idx="2"/>
              <a:endCxn id="9" idx="0"/>
            </p:cNvCxnSpPr>
            <p:nvPr/>
          </p:nvCxnSpPr>
          <p:spPr bwMode="auto">
            <a:xfrm>
              <a:off x="3699705" y="1986919"/>
              <a:ext cx="0" cy="348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70" name="Group 69">
              <a:extLst>
                <a:ext uri="{FF2B5EF4-FFF2-40B4-BE49-F238E27FC236}">
                  <a16:creationId xmlns:a16="http://schemas.microsoft.com/office/drawing/2014/main" id="{9258807A-FA40-4DE5-BE4A-D57627209EA3}"/>
                </a:ext>
              </a:extLst>
            </p:cNvPr>
            <p:cNvGrpSpPr/>
            <p:nvPr/>
          </p:nvGrpSpPr>
          <p:grpSpPr>
            <a:xfrm>
              <a:off x="2514594" y="2335070"/>
              <a:ext cx="2370221" cy="2188698"/>
              <a:chOff x="2514594" y="2335070"/>
              <a:chExt cx="2370221" cy="2188698"/>
            </a:xfrm>
          </p:grpSpPr>
          <p:sp>
            <p:nvSpPr>
              <p:cNvPr id="9" name="Rectangle 8">
                <a:extLst>
                  <a:ext uri="{FF2B5EF4-FFF2-40B4-BE49-F238E27FC236}">
                    <a16:creationId xmlns:a16="http://schemas.microsoft.com/office/drawing/2014/main" id="{376F7472-B9CB-4C5F-BE35-4F7E5B9FCBEC}"/>
                  </a:ext>
                </a:extLst>
              </p:cNvPr>
              <p:cNvSpPr/>
              <p:nvPr/>
            </p:nvSpPr>
            <p:spPr bwMode="auto">
              <a:xfrm>
                <a:off x="2514594" y="2335070"/>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CBR block</a:t>
                </a:r>
                <a:endParaRPr kumimoji="0" lang="en-IN" sz="1800" b="1" i="0" u="none" strike="noStrike" cap="none" normalizeH="0" baseline="0" dirty="0">
                  <a:ln>
                    <a:noFill/>
                  </a:ln>
                  <a:solidFill>
                    <a:schemeClr val="bg1"/>
                  </a:solidFill>
                  <a:effectLst/>
                  <a:latin typeface="Arial" pitchFamily="34" charset="0"/>
                </a:endParaRPr>
              </a:p>
            </p:txBody>
          </p:sp>
          <p:sp>
            <p:nvSpPr>
              <p:cNvPr id="11" name="Rectangle 10">
                <a:extLst>
                  <a:ext uri="{FF2B5EF4-FFF2-40B4-BE49-F238E27FC236}">
                    <a16:creationId xmlns:a16="http://schemas.microsoft.com/office/drawing/2014/main" id="{7BF966B7-248B-486D-A7F3-02ACB454B40A}"/>
                  </a:ext>
                </a:extLst>
              </p:cNvPr>
              <p:cNvSpPr/>
              <p:nvPr/>
            </p:nvSpPr>
            <p:spPr bwMode="auto">
              <a:xfrm>
                <a:off x="2514594" y="4018441"/>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CBR block</a:t>
                </a:r>
                <a:endParaRPr kumimoji="0" lang="en-IN" sz="1800" b="1" i="0" u="none" strike="noStrike" cap="none" normalizeH="0" baseline="0" dirty="0">
                  <a:ln>
                    <a:noFill/>
                  </a:ln>
                  <a:solidFill>
                    <a:schemeClr val="bg1"/>
                  </a:solidFill>
                  <a:effectLst/>
                  <a:latin typeface="Arial" pitchFamily="34" charset="0"/>
                </a:endParaRPr>
              </a:p>
            </p:txBody>
          </p:sp>
        </p:grpSp>
        <p:cxnSp>
          <p:nvCxnSpPr>
            <p:cNvPr id="67" name="Straight Arrow Connector 66">
              <a:extLst>
                <a:ext uri="{FF2B5EF4-FFF2-40B4-BE49-F238E27FC236}">
                  <a16:creationId xmlns:a16="http://schemas.microsoft.com/office/drawing/2014/main" id="{3BDFC09D-78BC-4164-949D-EA4062191F1F}"/>
                </a:ext>
              </a:extLst>
            </p:cNvPr>
            <p:cNvCxnSpPr>
              <a:cxnSpLocks/>
              <a:endCxn id="12" idx="0"/>
            </p:cNvCxnSpPr>
            <p:nvPr/>
          </p:nvCxnSpPr>
          <p:spPr bwMode="auto">
            <a:xfrm>
              <a:off x="3699705" y="4731638"/>
              <a:ext cx="0" cy="312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59" name="Arrow: Right 58">
            <a:extLst>
              <a:ext uri="{FF2B5EF4-FFF2-40B4-BE49-F238E27FC236}">
                <a16:creationId xmlns:a16="http://schemas.microsoft.com/office/drawing/2014/main" id="{7BD2A1BC-D2D8-4131-A15D-C4A6A6B0BDDB}"/>
              </a:ext>
            </a:extLst>
          </p:cNvPr>
          <p:cNvSpPr/>
          <p:nvPr/>
        </p:nvSpPr>
        <p:spPr bwMode="auto">
          <a:xfrm>
            <a:off x="4523381" y="1831752"/>
            <a:ext cx="948634"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4" name="Arrow: Right 73">
            <a:extLst>
              <a:ext uri="{FF2B5EF4-FFF2-40B4-BE49-F238E27FC236}">
                <a16:creationId xmlns:a16="http://schemas.microsoft.com/office/drawing/2014/main" id="{F25DC918-BDB1-4439-AB1F-46F4514FA180}"/>
              </a:ext>
            </a:extLst>
          </p:cNvPr>
          <p:cNvSpPr/>
          <p:nvPr/>
        </p:nvSpPr>
        <p:spPr bwMode="auto">
          <a:xfrm>
            <a:off x="4646101" y="3348999"/>
            <a:ext cx="881558"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6" name="Arrow: Right 75">
            <a:extLst>
              <a:ext uri="{FF2B5EF4-FFF2-40B4-BE49-F238E27FC236}">
                <a16:creationId xmlns:a16="http://schemas.microsoft.com/office/drawing/2014/main" id="{33BC67B2-E9BD-45A8-940C-B6D44218425D}"/>
              </a:ext>
            </a:extLst>
          </p:cNvPr>
          <p:cNvSpPr/>
          <p:nvPr/>
        </p:nvSpPr>
        <p:spPr bwMode="auto">
          <a:xfrm>
            <a:off x="4523381" y="4996878"/>
            <a:ext cx="1004277"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107" name="Straight Arrow Connector 106">
            <a:extLst>
              <a:ext uri="{FF2B5EF4-FFF2-40B4-BE49-F238E27FC236}">
                <a16:creationId xmlns:a16="http://schemas.microsoft.com/office/drawing/2014/main" id="{77FE785A-DEC9-4B4E-97DA-BBFEB15DE119}"/>
              </a:ext>
            </a:extLst>
          </p:cNvPr>
          <p:cNvCxnSpPr/>
          <p:nvPr/>
        </p:nvCxnSpPr>
        <p:spPr bwMode="auto">
          <a:xfrm>
            <a:off x="816261" y="2311462"/>
            <a:ext cx="0" cy="357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Straight Connector 108">
            <a:extLst>
              <a:ext uri="{FF2B5EF4-FFF2-40B4-BE49-F238E27FC236}">
                <a16:creationId xmlns:a16="http://schemas.microsoft.com/office/drawing/2014/main" id="{85CE0A2F-A23C-4B9F-AD5E-EBDE60A6C4C1}"/>
              </a:ext>
            </a:extLst>
          </p:cNvPr>
          <p:cNvCxnSpPr/>
          <p:nvPr/>
        </p:nvCxnSpPr>
        <p:spPr bwMode="auto">
          <a:xfrm flipH="1">
            <a:off x="232246" y="2433248"/>
            <a:ext cx="58401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550FE27B-E1B4-4B94-BF6E-8C76B408E856}"/>
              </a:ext>
            </a:extLst>
          </p:cNvPr>
          <p:cNvCxnSpPr>
            <a:cxnSpLocks/>
          </p:cNvCxnSpPr>
          <p:nvPr/>
        </p:nvCxnSpPr>
        <p:spPr bwMode="auto">
          <a:xfrm>
            <a:off x="232246" y="2438800"/>
            <a:ext cx="0" cy="248056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6" name="Arrow: Right 115">
            <a:extLst>
              <a:ext uri="{FF2B5EF4-FFF2-40B4-BE49-F238E27FC236}">
                <a16:creationId xmlns:a16="http://schemas.microsoft.com/office/drawing/2014/main" id="{A753004C-E11D-4C8E-95C5-677C24B38BF8}"/>
              </a:ext>
            </a:extLst>
          </p:cNvPr>
          <p:cNvSpPr/>
          <p:nvPr/>
        </p:nvSpPr>
        <p:spPr bwMode="auto">
          <a:xfrm>
            <a:off x="1127149" y="3391792"/>
            <a:ext cx="665523"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4" name="Straight Connector 3">
            <a:extLst>
              <a:ext uri="{FF2B5EF4-FFF2-40B4-BE49-F238E27FC236}">
                <a16:creationId xmlns:a16="http://schemas.microsoft.com/office/drawing/2014/main" id="{A367756B-F241-411E-8DDC-D4EC19042891}"/>
              </a:ext>
            </a:extLst>
          </p:cNvPr>
          <p:cNvCxnSpPr/>
          <p:nvPr/>
        </p:nvCxnSpPr>
        <p:spPr bwMode="auto">
          <a:xfrm>
            <a:off x="3396595" y="2988580"/>
            <a:ext cx="0" cy="1013088"/>
          </a:xfrm>
          <a:prstGeom prst="line">
            <a:avLst/>
          </a:prstGeom>
          <a:solidFill>
            <a:schemeClr val="accent1"/>
          </a:solidFill>
          <a:ln w="38100" cap="flat" cmpd="sng" algn="ctr">
            <a:solidFill>
              <a:schemeClr val="bg1"/>
            </a:solidFill>
            <a:prstDash val="lgDashDotDot"/>
            <a:round/>
            <a:headEnd type="none" w="med" len="med"/>
            <a:tailEnd type="none" w="med" len="med"/>
          </a:ln>
          <a:effectLst/>
        </p:spPr>
      </p:cxnSp>
      <p:sp>
        <p:nvSpPr>
          <p:cNvPr id="8" name="Left Brace 7">
            <a:extLst>
              <a:ext uri="{FF2B5EF4-FFF2-40B4-BE49-F238E27FC236}">
                <a16:creationId xmlns:a16="http://schemas.microsoft.com/office/drawing/2014/main" id="{1C742F1F-7712-47B6-911A-671C4B7220D7}"/>
              </a:ext>
            </a:extLst>
          </p:cNvPr>
          <p:cNvSpPr/>
          <p:nvPr/>
        </p:nvSpPr>
        <p:spPr bwMode="auto">
          <a:xfrm>
            <a:off x="2026085" y="2407931"/>
            <a:ext cx="153947" cy="2234527"/>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14" name="TextBox 13">
            <a:extLst>
              <a:ext uri="{FF2B5EF4-FFF2-40B4-BE49-F238E27FC236}">
                <a16:creationId xmlns:a16="http://schemas.microsoft.com/office/drawing/2014/main" id="{729C25F7-03C8-4C61-BC49-A3C5CD6C9383}"/>
              </a:ext>
            </a:extLst>
          </p:cNvPr>
          <p:cNvSpPr txBox="1"/>
          <p:nvPr/>
        </p:nvSpPr>
        <p:spPr>
          <a:xfrm>
            <a:off x="1779171" y="3325139"/>
            <a:ext cx="180319" cy="400110"/>
          </a:xfrm>
          <a:prstGeom prst="rect">
            <a:avLst/>
          </a:prstGeom>
          <a:noFill/>
        </p:spPr>
        <p:txBody>
          <a:bodyPr wrap="square" rtlCol="0">
            <a:spAutoFit/>
          </a:bodyPr>
          <a:lstStyle/>
          <a:p>
            <a:r>
              <a:rPr lang="en-IN" dirty="0"/>
              <a:t>8</a:t>
            </a:r>
          </a:p>
        </p:txBody>
      </p:sp>
      <p:sp>
        <p:nvSpPr>
          <p:cNvPr id="52" name="TextBox 51">
            <a:extLst>
              <a:ext uri="{FF2B5EF4-FFF2-40B4-BE49-F238E27FC236}">
                <a16:creationId xmlns:a16="http://schemas.microsoft.com/office/drawing/2014/main" id="{3902FD1F-DCB7-4E62-BA86-8D0104CD75ED}"/>
              </a:ext>
            </a:extLst>
          </p:cNvPr>
          <p:cNvSpPr txBox="1"/>
          <p:nvPr/>
        </p:nvSpPr>
        <p:spPr>
          <a:xfrm>
            <a:off x="1692672" y="5628912"/>
            <a:ext cx="2830709" cy="738664"/>
          </a:xfrm>
          <a:prstGeom prst="rect">
            <a:avLst/>
          </a:prstGeom>
          <a:noFill/>
        </p:spPr>
        <p:txBody>
          <a:bodyPr wrap="square" rtlCol="0">
            <a:spAutoFit/>
          </a:bodyPr>
          <a:lstStyle/>
          <a:p>
            <a:pPr algn="l"/>
            <a:r>
              <a:rPr lang="en-IN" sz="1400" dirty="0"/>
              <a:t>C- Convolution</a:t>
            </a:r>
          </a:p>
          <a:p>
            <a:pPr algn="l"/>
            <a:r>
              <a:rPr lang="en-IN" sz="1400" dirty="0"/>
              <a:t>B- Batch-Normalization</a:t>
            </a:r>
          </a:p>
          <a:p>
            <a:pPr algn="l"/>
            <a:r>
              <a:rPr lang="en-IN" sz="1400" dirty="0"/>
              <a:t>R- </a:t>
            </a:r>
            <a:r>
              <a:rPr lang="en-IN" sz="1400" dirty="0" err="1"/>
              <a:t>Relu</a:t>
            </a:r>
            <a:r>
              <a:rPr lang="en-IN" sz="1400" dirty="0"/>
              <a:t> activation</a:t>
            </a:r>
          </a:p>
        </p:txBody>
      </p:sp>
      <p:sp>
        <p:nvSpPr>
          <p:cNvPr id="53" name="TextBox 52">
            <a:extLst>
              <a:ext uri="{FF2B5EF4-FFF2-40B4-BE49-F238E27FC236}">
                <a16:creationId xmlns:a16="http://schemas.microsoft.com/office/drawing/2014/main" id="{6F81E56F-89B3-4C69-AC5F-4CD17BA2C511}"/>
              </a:ext>
            </a:extLst>
          </p:cNvPr>
          <p:cNvSpPr txBox="1"/>
          <p:nvPr/>
        </p:nvSpPr>
        <p:spPr>
          <a:xfrm>
            <a:off x="170037" y="986987"/>
            <a:ext cx="8526136" cy="584775"/>
          </a:xfrm>
          <a:prstGeom prst="rect">
            <a:avLst/>
          </a:prstGeom>
          <a:noFill/>
        </p:spPr>
        <p:txBody>
          <a:bodyPr wrap="square" rtlCol="0">
            <a:spAutoFit/>
          </a:bodyPr>
          <a:lstStyle/>
          <a:p>
            <a:pPr marL="800100" lvl="1" indent="-342900" algn="l">
              <a:buClr>
                <a:schemeClr val="bg2"/>
              </a:buClr>
              <a:buFont typeface="Wingdings" panose="05000000000000000000" pitchFamily="2" charset="2"/>
              <a:buChar char="§"/>
            </a:pPr>
            <a:r>
              <a:rPr lang="en-IN" sz="1600" dirty="0"/>
              <a:t>Made the network deeper by increasing number of CBR blocks and reduce number of filters .</a:t>
            </a:r>
          </a:p>
        </p:txBody>
      </p:sp>
      <p:sp>
        <p:nvSpPr>
          <p:cNvPr id="17" name="Slide Number Placeholder 16">
            <a:extLst>
              <a:ext uri="{FF2B5EF4-FFF2-40B4-BE49-F238E27FC236}">
                <a16:creationId xmlns:a16="http://schemas.microsoft.com/office/drawing/2014/main" id="{D03A2F4C-1B2F-4298-8B25-89BE30A68831}"/>
              </a:ext>
            </a:extLst>
          </p:cNvPr>
          <p:cNvSpPr>
            <a:spLocks noGrp="1"/>
          </p:cNvSpPr>
          <p:nvPr>
            <p:ph type="sldNum" sz="quarter" idx="12"/>
          </p:nvPr>
        </p:nvSpPr>
        <p:spPr/>
        <p:txBody>
          <a:bodyPr/>
          <a:lstStyle/>
          <a:p>
            <a:fld id="{17CC94CD-1FE7-0C44-80F4-2964C2C99554}" type="slidenum">
              <a:rPr lang="en-US" noProof="0" smtClean="0"/>
              <a:pPr/>
              <a:t>31</a:t>
            </a:fld>
            <a:endParaRPr lang="en-US" noProof="0"/>
          </a:p>
        </p:txBody>
      </p:sp>
      <p:sp>
        <p:nvSpPr>
          <p:cNvPr id="54" name="Footer Placeholder 5">
            <a:extLst>
              <a:ext uri="{FF2B5EF4-FFF2-40B4-BE49-F238E27FC236}">
                <a16:creationId xmlns:a16="http://schemas.microsoft.com/office/drawing/2014/main" id="{BE50A2DC-6742-48FA-8F6D-D69E18D6270E}"/>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56" name="TextBox 55">
            <a:extLst>
              <a:ext uri="{FF2B5EF4-FFF2-40B4-BE49-F238E27FC236}">
                <a16:creationId xmlns:a16="http://schemas.microsoft.com/office/drawing/2014/main" id="{15A3C8C7-FCDF-452F-BDA8-AEF0204A860B}"/>
              </a:ext>
            </a:extLst>
          </p:cNvPr>
          <p:cNvSpPr txBox="1"/>
          <p:nvPr/>
        </p:nvSpPr>
        <p:spPr>
          <a:xfrm>
            <a:off x="0" y="674513"/>
            <a:ext cx="5899452" cy="400110"/>
          </a:xfrm>
          <a:prstGeom prst="rect">
            <a:avLst/>
          </a:prstGeom>
          <a:noFill/>
        </p:spPr>
        <p:txBody>
          <a:bodyPr wrap="square" rtlCol="0">
            <a:spAutoFit/>
          </a:bodyPr>
          <a:lstStyle/>
          <a:p>
            <a:pPr algn="l"/>
            <a:r>
              <a:rPr lang="en-IN" b="1" dirty="0"/>
              <a:t>Sub-pixel based Network– 64 Filters</a:t>
            </a:r>
          </a:p>
        </p:txBody>
      </p:sp>
      <p:sp>
        <p:nvSpPr>
          <p:cNvPr id="51" name="TextBox 50">
            <a:extLst>
              <a:ext uri="{FF2B5EF4-FFF2-40B4-BE49-F238E27FC236}">
                <a16:creationId xmlns:a16="http://schemas.microsoft.com/office/drawing/2014/main" id="{6385EA95-DEC1-4D46-8E2E-F969C211DD1A}"/>
              </a:ext>
            </a:extLst>
          </p:cNvPr>
          <p:cNvSpPr txBox="1"/>
          <p:nvPr/>
        </p:nvSpPr>
        <p:spPr>
          <a:xfrm>
            <a:off x="5867528" y="5757442"/>
            <a:ext cx="2830709" cy="307777"/>
          </a:xfrm>
          <a:prstGeom prst="rect">
            <a:avLst/>
          </a:prstGeom>
          <a:noFill/>
        </p:spPr>
        <p:txBody>
          <a:bodyPr wrap="square" rtlCol="0">
            <a:spAutoFit/>
          </a:bodyPr>
          <a:lstStyle/>
          <a:p>
            <a:pPr algn="l"/>
            <a:r>
              <a:rPr lang="en-IN" sz="1400" dirty="0"/>
              <a:t>Output blocks-12,8,12</a:t>
            </a:r>
          </a:p>
        </p:txBody>
      </p:sp>
      <p:cxnSp>
        <p:nvCxnSpPr>
          <p:cNvPr id="113" name="Straight Connector 112">
            <a:extLst>
              <a:ext uri="{FF2B5EF4-FFF2-40B4-BE49-F238E27FC236}">
                <a16:creationId xmlns:a16="http://schemas.microsoft.com/office/drawing/2014/main" id="{91C4E3E5-8680-4432-829D-AE76824B4B5D}"/>
              </a:ext>
            </a:extLst>
          </p:cNvPr>
          <p:cNvCxnSpPr>
            <a:cxnSpLocks/>
            <a:stCxn id="92" idx="6"/>
          </p:cNvCxnSpPr>
          <p:nvPr/>
        </p:nvCxnSpPr>
        <p:spPr bwMode="auto">
          <a:xfrm flipH="1">
            <a:off x="214125" y="4919363"/>
            <a:ext cx="6732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08800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2D3A4B-A4B0-4993-A22E-9F23A2B46EBE}"/>
              </a:ext>
            </a:extLst>
          </p:cNvPr>
          <p:cNvPicPr>
            <a:picLocks noChangeAspect="1"/>
          </p:cNvPicPr>
          <p:nvPr/>
        </p:nvPicPr>
        <p:blipFill>
          <a:blip r:embed="rId2"/>
          <a:stretch>
            <a:fillRect/>
          </a:stretch>
        </p:blipFill>
        <p:spPr>
          <a:xfrm>
            <a:off x="286805" y="1152483"/>
            <a:ext cx="3816843" cy="4553033"/>
          </a:xfrm>
          <a:prstGeom prst="rect">
            <a:avLst/>
          </a:prstGeom>
        </p:spPr>
      </p:pic>
      <p:sp>
        <p:nvSpPr>
          <p:cNvPr id="5" name="TextBox 4">
            <a:extLst>
              <a:ext uri="{FF2B5EF4-FFF2-40B4-BE49-F238E27FC236}">
                <a16:creationId xmlns:a16="http://schemas.microsoft.com/office/drawing/2014/main" id="{6FE762B7-C3DE-4512-9265-5E0273080BFE}"/>
              </a:ext>
            </a:extLst>
          </p:cNvPr>
          <p:cNvSpPr txBox="1"/>
          <p:nvPr/>
        </p:nvSpPr>
        <p:spPr>
          <a:xfrm>
            <a:off x="155111" y="752375"/>
            <a:ext cx="5145759" cy="707886"/>
          </a:xfrm>
          <a:prstGeom prst="rect">
            <a:avLst/>
          </a:prstGeom>
          <a:noFill/>
        </p:spPr>
        <p:txBody>
          <a:bodyPr wrap="square" rtlCol="0">
            <a:spAutoFit/>
          </a:bodyPr>
          <a:lstStyle/>
          <a:p>
            <a:pPr algn="l"/>
            <a:r>
              <a:rPr lang="en-IN" b="1" dirty="0"/>
              <a:t>Sub-pixel 64-Filters with Improvement</a:t>
            </a:r>
          </a:p>
          <a:p>
            <a:pPr algn="l"/>
            <a:endParaRPr lang="en-IN" b="1" dirty="0"/>
          </a:p>
        </p:txBody>
      </p:sp>
      <p:sp>
        <p:nvSpPr>
          <p:cNvPr id="2" name="Slide Number Placeholder 1">
            <a:extLst>
              <a:ext uri="{FF2B5EF4-FFF2-40B4-BE49-F238E27FC236}">
                <a16:creationId xmlns:a16="http://schemas.microsoft.com/office/drawing/2014/main" id="{CF9B2442-44D6-4A5B-A42E-6D26AC9BE50B}"/>
              </a:ext>
            </a:extLst>
          </p:cNvPr>
          <p:cNvSpPr>
            <a:spLocks noGrp="1"/>
          </p:cNvSpPr>
          <p:nvPr>
            <p:ph type="sldNum" sz="quarter" idx="12"/>
          </p:nvPr>
        </p:nvSpPr>
        <p:spPr/>
        <p:txBody>
          <a:bodyPr/>
          <a:lstStyle/>
          <a:p>
            <a:fld id="{17CC94CD-1FE7-0C44-80F4-2964C2C99554}" type="slidenum">
              <a:rPr lang="en-US" noProof="0" smtClean="0"/>
              <a:pPr/>
              <a:t>32</a:t>
            </a:fld>
            <a:endParaRPr lang="en-US" noProof="0"/>
          </a:p>
        </p:txBody>
      </p:sp>
      <p:sp>
        <p:nvSpPr>
          <p:cNvPr id="7" name="Footer Placeholder 5">
            <a:extLst>
              <a:ext uri="{FF2B5EF4-FFF2-40B4-BE49-F238E27FC236}">
                <a16:creationId xmlns:a16="http://schemas.microsoft.com/office/drawing/2014/main" id="{594DAD80-EB98-401D-B10E-9E22B978EC0D}"/>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4111928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4B9A3F-5AA5-42E7-AC52-9AB775A8DAEB}"/>
              </a:ext>
            </a:extLst>
          </p:cNvPr>
          <p:cNvPicPr>
            <a:picLocks noChangeAspect="1"/>
          </p:cNvPicPr>
          <p:nvPr/>
        </p:nvPicPr>
        <p:blipFill>
          <a:blip r:embed="rId2"/>
          <a:stretch>
            <a:fillRect/>
          </a:stretch>
        </p:blipFill>
        <p:spPr>
          <a:xfrm>
            <a:off x="215268" y="1152483"/>
            <a:ext cx="5694878" cy="4701907"/>
          </a:xfrm>
          <a:prstGeom prst="rect">
            <a:avLst/>
          </a:prstGeom>
        </p:spPr>
      </p:pic>
      <p:sp>
        <p:nvSpPr>
          <p:cNvPr id="2" name="Slide Number Placeholder 1">
            <a:extLst>
              <a:ext uri="{FF2B5EF4-FFF2-40B4-BE49-F238E27FC236}">
                <a16:creationId xmlns:a16="http://schemas.microsoft.com/office/drawing/2014/main" id="{F18597CF-F28D-4B06-A3F2-03D0BC841ED0}"/>
              </a:ext>
            </a:extLst>
          </p:cNvPr>
          <p:cNvSpPr>
            <a:spLocks noGrp="1"/>
          </p:cNvSpPr>
          <p:nvPr>
            <p:ph type="sldNum" sz="quarter" idx="12"/>
          </p:nvPr>
        </p:nvSpPr>
        <p:spPr/>
        <p:txBody>
          <a:bodyPr/>
          <a:lstStyle/>
          <a:p>
            <a:fld id="{17CC94CD-1FE7-0C44-80F4-2964C2C99554}" type="slidenum">
              <a:rPr lang="en-US" noProof="0" smtClean="0"/>
              <a:pPr/>
              <a:t>33</a:t>
            </a:fld>
            <a:endParaRPr lang="en-US" noProof="0"/>
          </a:p>
        </p:txBody>
      </p:sp>
      <p:sp>
        <p:nvSpPr>
          <p:cNvPr id="7" name="Footer Placeholder 5">
            <a:extLst>
              <a:ext uri="{FF2B5EF4-FFF2-40B4-BE49-F238E27FC236}">
                <a16:creationId xmlns:a16="http://schemas.microsoft.com/office/drawing/2014/main" id="{11D44E67-BEB6-405F-8697-6306303E01E5}"/>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cxnSp>
        <p:nvCxnSpPr>
          <p:cNvPr id="6" name="Straight Arrow Connector 5">
            <a:extLst>
              <a:ext uri="{FF2B5EF4-FFF2-40B4-BE49-F238E27FC236}">
                <a16:creationId xmlns:a16="http://schemas.microsoft.com/office/drawing/2014/main" id="{516AD89B-4EF0-4E0B-9AE1-03E7B4B0CEDE}"/>
              </a:ext>
            </a:extLst>
          </p:cNvPr>
          <p:cNvCxnSpPr/>
          <p:nvPr/>
        </p:nvCxnSpPr>
        <p:spPr bwMode="auto">
          <a:xfrm flipH="1">
            <a:off x="3466747" y="2603105"/>
            <a:ext cx="1448973" cy="1800665"/>
          </a:xfrm>
          <a:prstGeom prst="straightConnector1">
            <a:avLst/>
          </a:prstGeom>
          <a:ln>
            <a:solidFill>
              <a:srgbClr val="00B05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4E6B97F-13AB-4258-AD5A-38ADAD29309E}"/>
              </a:ext>
            </a:extLst>
          </p:cNvPr>
          <p:cNvSpPr txBox="1"/>
          <p:nvPr/>
        </p:nvSpPr>
        <p:spPr>
          <a:xfrm>
            <a:off x="155111" y="752375"/>
            <a:ext cx="5145759" cy="707886"/>
          </a:xfrm>
          <a:prstGeom prst="rect">
            <a:avLst/>
          </a:prstGeom>
          <a:noFill/>
        </p:spPr>
        <p:txBody>
          <a:bodyPr wrap="square" rtlCol="0">
            <a:spAutoFit/>
          </a:bodyPr>
          <a:lstStyle/>
          <a:p>
            <a:pPr algn="l"/>
            <a:r>
              <a:rPr lang="en-IN" b="1" dirty="0"/>
              <a:t>Sub-pixel 64-Filters with Improvement</a:t>
            </a:r>
          </a:p>
          <a:p>
            <a:pPr algn="l"/>
            <a:endParaRPr lang="en-IN" b="1" dirty="0"/>
          </a:p>
        </p:txBody>
      </p:sp>
    </p:spTree>
    <p:extLst>
      <p:ext uri="{BB962C8B-B14F-4D97-AF65-F5344CB8AC3E}">
        <p14:creationId xmlns:p14="http://schemas.microsoft.com/office/powerpoint/2010/main" val="2792898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2A892D-6EE2-4AF4-929C-223129FA6B00}"/>
              </a:ext>
            </a:extLst>
          </p:cNvPr>
          <p:cNvPicPr>
            <a:picLocks noChangeAspect="1"/>
          </p:cNvPicPr>
          <p:nvPr/>
        </p:nvPicPr>
        <p:blipFill>
          <a:blip r:embed="rId2"/>
          <a:stretch>
            <a:fillRect/>
          </a:stretch>
        </p:blipFill>
        <p:spPr>
          <a:xfrm>
            <a:off x="215268" y="1152482"/>
            <a:ext cx="8348870" cy="4995651"/>
          </a:xfrm>
          <a:prstGeom prst="rect">
            <a:avLst/>
          </a:prstGeom>
        </p:spPr>
      </p:pic>
      <p:sp>
        <p:nvSpPr>
          <p:cNvPr id="2" name="Slide Number Placeholder 1">
            <a:extLst>
              <a:ext uri="{FF2B5EF4-FFF2-40B4-BE49-F238E27FC236}">
                <a16:creationId xmlns:a16="http://schemas.microsoft.com/office/drawing/2014/main" id="{46B983BA-6F46-442A-BE98-0CC47C341C4B}"/>
              </a:ext>
            </a:extLst>
          </p:cNvPr>
          <p:cNvSpPr>
            <a:spLocks noGrp="1"/>
          </p:cNvSpPr>
          <p:nvPr>
            <p:ph type="sldNum" sz="quarter" idx="12"/>
          </p:nvPr>
        </p:nvSpPr>
        <p:spPr/>
        <p:txBody>
          <a:bodyPr/>
          <a:lstStyle/>
          <a:p>
            <a:fld id="{17CC94CD-1FE7-0C44-80F4-2964C2C99554}" type="slidenum">
              <a:rPr lang="en-US" noProof="0" smtClean="0"/>
              <a:pPr/>
              <a:t>34</a:t>
            </a:fld>
            <a:endParaRPr lang="en-US" noProof="0"/>
          </a:p>
        </p:txBody>
      </p:sp>
      <p:sp>
        <p:nvSpPr>
          <p:cNvPr id="8" name="Footer Placeholder 5">
            <a:extLst>
              <a:ext uri="{FF2B5EF4-FFF2-40B4-BE49-F238E27FC236}">
                <a16:creationId xmlns:a16="http://schemas.microsoft.com/office/drawing/2014/main" id="{6FD7125B-549D-462A-A003-6D0AC7D1AE8B}"/>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cxnSp>
        <p:nvCxnSpPr>
          <p:cNvPr id="6" name="Straight Arrow Connector 5">
            <a:extLst>
              <a:ext uri="{FF2B5EF4-FFF2-40B4-BE49-F238E27FC236}">
                <a16:creationId xmlns:a16="http://schemas.microsoft.com/office/drawing/2014/main" id="{D051BBFF-33FD-4B25-9081-FFECDAE1C581}"/>
              </a:ext>
            </a:extLst>
          </p:cNvPr>
          <p:cNvCxnSpPr/>
          <p:nvPr/>
        </p:nvCxnSpPr>
        <p:spPr bwMode="auto">
          <a:xfrm flipH="1">
            <a:off x="3334225" y="2749976"/>
            <a:ext cx="1448973" cy="1800665"/>
          </a:xfrm>
          <a:prstGeom prst="straightConnector1">
            <a:avLst/>
          </a:prstGeom>
          <a:ln>
            <a:solidFill>
              <a:srgbClr val="00B05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1DDC59E-B6C2-474F-97D0-9CFCEB0C38E9}"/>
              </a:ext>
            </a:extLst>
          </p:cNvPr>
          <p:cNvSpPr txBox="1"/>
          <p:nvPr/>
        </p:nvSpPr>
        <p:spPr>
          <a:xfrm>
            <a:off x="155111" y="752375"/>
            <a:ext cx="5145759" cy="707886"/>
          </a:xfrm>
          <a:prstGeom prst="rect">
            <a:avLst/>
          </a:prstGeom>
          <a:noFill/>
        </p:spPr>
        <p:txBody>
          <a:bodyPr wrap="square" rtlCol="0">
            <a:spAutoFit/>
          </a:bodyPr>
          <a:lstStyle/>
          <a:p>
            <a:pPr algn="l"/>
            <a:r>
              <a:rPr lang="en-IN" b="1" dirty="0"/>
              <a:t>Sub-pixel 64-Filters with Improvement</a:t>
            </a:r>
          </a:p>
          <a:p>
            <a:pPr algn="l"/>
            <a:endParaRPr lang="en-IN" b="1" dirty="0"/>
          </a:p>
        </p:txBody>
      </p:sp>
    </p:spTree>
    <p:extLst>
      <p:ext uri="{BB962C8B-B14F-4D97-AF65-F5344CB8AC3E}">
        <p14:creationId xmlns:p14="http://schemas.microsoft.com/office/powerpoint/2010/main" val="107658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9505FC-38B8-49EB-8E91-1F4D3AA9035B}"/>
              </a:ext>
            </a:extLst>
          </p:cNvPr>
          <p:cNvPicPr>
            <a:picLocks noChangeAspect="1"/>
          </p:cNvPicPr>
          <p:nvPr/>
        </p:nvPicPr>
        <p:blipFill>
          <a:blip r:embed="rId2"/>
          <a:stretch>
            <a:fillRect/>
          </a:stretch>
        </p:blipFill>
        <p:spPr>
          <a:xfrm>
            <a:off x="215268" y="1152484"/>
            <a:ext cx="8399341" cy="4995651"/>
          </a:xfrm>
          <a:prstGeom prst="rect">
            <a:avLst/>
          </a:prstGeom>
        </p:spPr>
      </p:pic>
      <p:sp>
        <p:nvSpPr>
          <p:cNvPr id="2" name="Slide Number Placeholder 1">
            <a:extLst>
              <a:ext uri="{FF2B5EF4-FFF2-40B4-BE49-F238E27FC236}">
                <a16:creationId xmlns:a16="http://schemas.microsoft.com/office/drawing/2014/main" id="{E323D2BC-7D02-4F73-9376-EF0BDED472E5}"/>
              </a:ext>
            </a:extLst>
          </p:cNvPr>
          <p:cNvSpPr>
            <a:spLocks noGrp="1"/>
          </p:cNvSpPr>
          <p:nvPr>
            <p:ph type="sldNum" sz="quarter" idx="12"/>
          </p:nvPr>
        </p:nvSpPr>
        <p:spPr/>
        <p:txBody>
          <a:bodyPr/>
          <a:lstStyle/>
          <a:p>
            <a:fld id="{17CC94CD-1FE7-0C44-80F4-2964C2C99554}" type="slidenum">
              <a:rPr lang="en-US" noProof="0" smtClean="0"/>
              <a:pPr/>
              <a:t>35</a:t>
            </a:fld>
            <a:endParaRPr lang="en-US" noProof="0"/>
          </a:p>
        </p:txBody>
      </p:sp>
      <p:sp>
        <p:nvSpPr>
          <p:cNvPr id="8" name="Footer Placeholder 5">
            <a:extLst>
              <a:ext uri="{FF2B5EF4-FFF2-40B4-BE49-F238E27FC236}">
                <a16:creationId xmlns:a16="http://schemas.microsoft.com/office/drawing/2014/main" id="{58357E13-2C64-42C0-9C1D-155088BEAAD6}"/>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cxnSp>
        <p:nvCxnSpPr>
          <p:cNvPr id="6" name="Straight Arrow Connector 5">
            <a:extLst>
              <a:ext uri="{FF2B5EF4-FFF2-40B4-BE49-F238E27FC236}">
                <a16:creationId xmlns:a16="http://schemas.microsoft.com/office/drawing/2014/main" id="{7EA2EFF7-205D-4D34-B4FE-A85ABF4FF379}"/>
              </a:ext>
            </a:extLst>
          </p:cNvPr>
          <p:cNvCxnSpPr/>
          <p:nvPr/>
        </p:nvCxnSpPr>
        <p:spPr bwMode="auto">
          <a:xfrm flipH="1">
            <a:off x="3334225" y="2749976"/>
            <a:ext cx="1448973" cy="1800665"/>
          </a:xfrm>
          <a:prstGeom prst="straightConnector1">
            <a:avLst/>
          </a:prstGeom>
          <a:ln>
            <a:solidFill>
              <a:srgbClr val="00B05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152DCBA-5753-4B48-88C7-74E406569199}"/>
              </a:ext>
            </a:extLst>
          </p:cNvPr>
          <p:cNvSpPr txBox="1"/>
          <p:nvPr/>
        </p:nvSpPr>
        <p:spPr>
          <a:xfrm>
            <a:off x="155111" y="752375"/>
            <a:ext cx="5145759" cy="707886"/>
          </a:xfrm>
          <a:prstGeom prst="rect">
            <a:avLst/>
          </a:prstGeom>
          <a:noFill/>
        </p:spPr>
        <p:txBody>
          <a:bodyPr wrap="square" rtlCol="0">
            <a:spAutoFit/>
          </a:bodyPr>
          <a:lstStyle/>
          <a:p>
            <a:pPr algn="l"/>
            <a:r>
              <a:rPr lang="en-IN" b="1" dirty="0"/>
              <a:t>Sub-pixel 64-Filters with Improvement</a:t>
            </a:r>
          </a:p>
          <a:p>
            <a:pPr algn="l"/>
            <a:endParaRPr lang="en-IN" b="1" dirty="0"/>
          </a:p>
        </p:txBody>
      </p:sp>
    </p:spTree>
    <p:extLst>
      <p:ext uri="{BB962C8B-B14F-4D97-AF65-F5344CB8AC3E}">
        <p14:creationId xmlns:p14="http://schemas.microsoft.com/office/powerpoint/2010/main" val="142571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8E2AE1-0EA7-4CE7-8447-AE0E8EE501ED}"/>
              </a:ext>
            </a:extLst>
          </p:cNvPr>
          <p:cNvSpPr>
            <a:spLocks noGrp="1"/>
          </p:cNvSpPr>
          <p:nvPr>
            <p:ph type="sldNum" sz="quarter" idx="12"/>
          </p:nvPr>
        </p:nvSpPr>
        <p:spPr/>
        <p:txBody>
          <a:bodyPr/>
          <a:lstStyle/>
          <a:p>
            <a:fld id="{17CC94CD-1FE7-0C44-80F4-2964C2C99554}" type="slidenum">
              <a:rPr lang="en-US" noProof="0" smtClean="0"/>
              <a:pPr/>
              <a:t>36</a:t>
            </a:fld>
            <a:endParaRPr lang="en-US" noProof="0"/>
          </a:p>
        </p:txBody>
      </p:sp>
      <p:sp>
        <p:nvSpPr>
          <p:cNvPr id="10" name="TextBox 9">
            <a:extLst>
              <a:ext uri="{FF2B5EF4-FFF2-40B4-BE49-F238E27FC236}">
                <a16:creationId xmlns:a16="http://schemas.microsoft.com/office/drawing/2014/main" id="{CB8319DE-EFCA-41C1-B660-211DAEE4F617}"/>
              </a:ext>
            </a:extLst>
          </p:cNvPr>
          <p:cNvSpPr txBox="1"/>
          <p:nvPr/>
        </p:nvSpPr>
        <p:spPr>
          <a:xfrm>
            <a:off x="0" y="992519"/>
            <a:ext cx="6161283" cy="400110"/>
          </a:xfrm>
          <a:prstGeom prst="rect">
            <a:avLst/>
          </a:prstGeom>
          <a:noFill/>
        </p:spPr>
        <p:txBody>
          <a:bodyPr wrap="square" rtlCol="0">
            <a:spAutoFit/>
          </a:bodyPr>
          <a:lstStyle/>
          <a:p>
            <a:pPr algn="l"/>
            <a:r>
              <a:rPr lang="en-IN" b="1" dirty="0"/>
              <a:t>Sub-pixel 64 Filters with extra RB Network</a:t>
            </a:r>
          </a:p>
        </p:txBody>
      </p:sp>
      <p:pic>
        <p:nvPicPr>
          <p:cNvPr id="11" name="Picture 10">
            <a:extLst>
              <a:ext uri="{FF2B5EF4-FFF2-40B4-BE49-F238E27FC236}">
                <a16:creationId xmlns:a16="http://schemas.microsoft.com/office/drawing/2014/main" id="{DC326F6B-9DF3-4072-9F65-9B3F87B522C7}"/>
              </a:ext>
            </a:extLst>
          </p:cNvPr>
          <p:cNvPicPr>
            <a:picLocks noChangeAspect="1"/>
          </p:cNvPicPr>
          <p:nvPr/>
        </p:nvPicPr>
        <p:blipFill>
          <a:blip r:embed="rId2"/>
          <a:stretch>
            <a:fillRect/>
          </a:stretch>
        </p:blipFill>
        <p:spPr>
          <a:xfrm>
            <a:off x="0" y="1425378"/>
            <a:ext cx="2321169" cy="4761986"/>
          </a:xfrm>
          <a:prstGeom prst="rect">
            <a:avLst/>
          </a:prstGeom>
        </p:spPr>
      </p:pic>
      <p:sp>
        <p:nvSpPr>
          <p:cNvPr id="5" name="Footer Placeholder 5">
            <a:extLst>
              <a:ext uri="{FF2B5EF4-FFF2-40B4-BE49-F238E27FC236}">
                <a16:creationId xmlns:a16="http://schemas.microsoft.com/office/drawing/2014/main" id="{B934E966-F1BF-4014-88CA-58BE1E6560B8}"/>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2973302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76D016-5BE4-46B3-AC9D-AFABD4F02EC8}"/>
              </a:ext>
            </a:extLst>
          </p:cNvPr>
          <p:cNvPicPr>
            <a:picLocks noChangeAspect="1"/>
          </p:cNvPicPr>
          <p:nvPr/>
        </p:nvPicPr>
        <p:blipFill>
          <a:blip r:embed="rId2"/>
          <a:stretch>
            <a:fillRect/>
          </a:stretch>
        </p:blipFill>
        <p:spPr>
          <a:xfrm>
            <a:off x="0" y="1425378"/>
            <a:ext cx="6923314" cy="4761986"/>
          </a:xfrm>
          <a:prstGeom prst="rect">
            <a:avLst/>
          </a:prstGeom>
        </p:spPr>
      </p:pic>
      <p:sp>
        <p:nvSpPr>
          <p:cNvPr id="4" name="Slide Number Placeholder 3">
            <a:extLst>
              <a:ext uri="{FF2B5EF4-FFF2-40B4-BE49-F238E27FC236}">
                <a16:creationId xmlns:a16="http://schemas.microsoft.com/office/drawing/2014/main" id="{838E2AE1-0EA7-4CE7-8447-AE0E8EE501ED}"/>
              </a:ext>
            </a:extLst>
          </p:cNvPr>
          <p:cNvSpPr>
            <a:spLocks noGrp="1"/>
          </p:cNvSpPr>
          <p:nvPr>
            <p:ph type="sldNum" sz="quarter" idx="12"/>
          </p:nvPr>
        </p:nvSpPr>
        <p:spPr/>
        <p:txBody>
          <a:bodyPr/>
          <a:lstStyle/>
          <a:p>
            <a:fld id="{17CC94CD-1FE7-0C44-80F4-2964C2C99554}" type="slidenum">
              <a:rPr lang="en-US" noProof="0" smtClean="0"/>
              <a:pPr/>
              <a:t>37</a:t>
            </a:fld>
            <a:endParaRPr lang="en-US" noProof="0"/>
          </a:p>
        </p:txBody>
      </p:sp>
      <p:sp>
        <p:nvSpPr>
          <p:cNvPr id="10" name="TextBox 9">
            <a:extLst>
              <a:ext uri="{FF2B5EF4-FFF2-40B4-BE49-F238E27FC236}">
                <a16:creationId xmlns:a16="http://schemas.microsoft.com/office/drawing/2014/main" id="{CB8319DE-EFCA-41C1-B660-211DAEE4F617}"/>
              </a:ext>
            </a:extLst>
          </p:cNvPr>
          <p:cNvSpPr txBox="1"/>
          <p:nvPr/>
        </p:nvSpPr>
        <p:spPr>
          <a:xfrm>
            <a:off x="0" y="992519"/>
            <a:ext cx="6161283" cy="400110"/>
          </a:xfrm>
          <a:prstGeom prst="rect">
            <a:avLst/>
          </a:prstGeom>
          <a:noFill/>
        </p:spPr>
        <p:txBody>
          <a:bodyPr wrap="square" rtlCol="0">
            <a:spAutoFit/>
          </a:bodyPr>
          <a:lstStyle/>
          <a:p>
            <a:pPr algn="l"/>
            <a:r>
              <a:rPr lang="en-IN" b="1" dirty="0"/>
              <a:t>Sub-pixel 64 Filters with extra RB Network</a:t>
            </a:r>
          </a:p>
        </p:txBody>
      </p:sp>
      <p:sp>
        <p:nvSpPr>
          <p:cNvPr id="5" name="Footer Placeholder 5">
            <a:extLst>
              <a:ext uri="{FF2B5EF4-FFF2-40B4-BE49-F238E27FC236}">
                <a16:creationId xmlns:a16="http://schemas.microsoft.com/office/drawing/2014/main" id="{D50099EB-78BE-47E4-8259-438AC2A3711A}"/>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105666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ADA95C-C2E7-492C-A0B7-D6348AAF3E30}"/>
              </a:ext>
            </a:extLst>
          </p:cNvPr>
          <p:cNvSpPr>
            <a:spLocks noGrp="1"/>
          </p:cNvSpPr>
          <p:nvPr>
            <p:ph type="sldNum" sz="quarter" idx="12"/>
          </p:nvPr>
        </p:nvSpPr>
        <p:spPr/>
        <p:txBody>
          <a:bodyPr/>
          <a:lstStyle/>
          <a:p>
            <a:fld id="{17CC94CD-1FE7-0C44-80F4-2964C2C99554}" type="slidenum">
              <a:rPr lang="en-US" noProof="0" smtClean="0"/>
              <a:pPr/>
              <a:t>38</a:t>
            </a:fld>
            <a:endParaRPr lang="en-US" noProof="0"/>
          </a:p>
        </p:txBody>
      </p:sp>
      <p:pic>
        <p:nvPicPr>
          <p:cNvPr id="6" name="Picture 5">
            <a:extLst>
              <a:ext uri="{FF2B5EF4-FFF2-40B4-BE49-F238E27FC236}">
                <a16:creationId xmlns:a16="http://schemas.microsoft.com/office/drawing/2014/main" id="{FAF15956-80CB-447D-868E-E6FF3DD80FC6}"/>
              </a:ext>
            </a:extLst>
          </p:cNvPr>
          <p:cNvPicPr>
            <a:picLocks noChangeAspect="1"/>
          </p:cNvPicPr>
          <p:nvPr/>
        </p:nvPicPr>
        <p:blipFill>
          <a:blip r:embed="rId2"/>
          <a:stretch>
            <a:fillRect/>
          </a:stretch>
        </p:blipFill>
        <p:spPr>
          <a:xfrm>
            <a:off x="0" y="1425378"/>
            <a:ext cx="9143999" cy="4761986"/>
          </a:xfrm>
          <a:prstGeom prst="rect">
            <a:avLst/>
          </a:prstGeom>
        </p:spPr>
      </p:pic>
      <p:sp>
        <p:nvSpPr>
          <p:cNvPr id="8" name="TextBox 7">
            <a:extLst>
              <a:ext uri="{FF2B5EF4-FFF2-40B4-BE49-F238E27FC236}">
                <a16:creationId xmlns:a16="http://schemas.microsoft.com/office/drawing/2014/main" id="{5A9C074A-0BFE-469C-AFBB-54DED0C62F5F}"/>
              </a:ext>
            </a:extLst>
          </p:cNvPr>
          <p:cNvSpPr txBox="1"/>
          <p:nvPr/>
        </p:nvSpPr>
        <p:spPr>
          <a:xfrm>
            <a:off x="0" y="992519"/>
            <a:ext cx="6161283" cy="400110"/>
          </a:xfrm>
          <a:prstGeom prst="rect">
            <a:avLst/>
          </a:prstGeom>
          <a:noFill/>
        </p:spPr>
        <p:txBody>
          <a:bodyPr wrap="square" rtlCol="0">
            <a:spAutoFit/>
          </a:bodyPr>
          <a:lstStyle/>
          <a:p>
            <a:pPr algn="l"/>
            <a:r>
              <a:rPr lang="en-IN" b="1" dirty="0"/>
              <a:t>Sub-pixel 64 Filters with extra RB Network</a:t>
            </a:r>
          </a:p>
        </p:txBody>
      </p:sp>
      <p:sp>
        <p:nvSpPr>
          <p:cNvPr id="5" name="Footer Placeholder 5">
            <a:extLst>
              <a:ext uri="{FF2B5EF4-FFF2-40B4-BE49-F238E27FC236}">
                <a16:creationId xmlns:a16="http://schemas.microsoft.com/office/drawing/2014/main" id="{0A04E133-1FB0-4902-906A-B72270C4CC6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100331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8D96A2-8FF3-4449-B0E5-8246F4210886}"/>
              </a:ext>
            </a:extLst>
          </p:cNvPr>
          <p:cNvSpPr>
            <a:spLocks noGrp="1"/>
          </p:cNvSpPr>
          <p:nvPr>
            <p:ph type="sldNum" sz="quarter" idx="12"/>
          </p:nvPr>
        </p:nvSpPr>
        <p:spPr/>
        <p:txBody>
          <a:bodyPr/>
          <a:lstStyle/>
          <a:p>
            <a:fld id="{17CC94CD-1FE7-0C44-80F4-2964C2C99554}" type="slidenum">
              <a:rPr lang="en-US" noProof="0" smtClean="0"/>
              <a:pPr/>
              <a:t>39</a:t>
            </a:fld>
            <a:endParaRPr lang="en-US" noProof="0"/>
          </a:p>
        </p:txBody>
      </p:sp>
      <p:pic>
        <p:nvPicPr>
          <p:cNvPr id="6" name="Picture 5">
            <a:extLst>
              <a:ext uri="{FF2B5EF4-FFF2-40B4-BE49-F238E27FC236}">
                <a16:creationId xmlns:a16="http://schemas.microsoft.com/office/drawing/2014/main" id="{13135556-2A7E-440A-8598-4C8AE182AA9D}"/>
              </a:ext>
            </a:extLst>
          </p:cNvPr>
          <p:cNvPicPr>
            <a:picLocks noChangeAspect="1"/>
          </p:cNvPicPr>
          <p:nvPr/>
        </p:nvPicPr>
        <p:blipFill>
          <a:blip r:embed="rId2"/>
          <a:stretch>
            <a:fillRect/>
          </a:stretch>
        </p:blipFill>
        <p:spPr>
          <a:xfrm>
            <a:off x="0" y="1425378"/>
            <a:ext cx="9144000" cy="4761986"/>
          </a:xfrm>
          <a:prstGeom prst="rect">
            <a:avLst/>
          </a:prstGeom>
        </p:spPr>
      </p:pic>
      <p:sp>
        <p:nvSpPr>
          <p:cNvPr id="8" name="TextBox 7">
            <a:extLst>
              <a:ext uri="{FF2B5EF4-FFF2-40B4-BE49-F238E27FC236}">
                <a16:creationId xmlns:a16="http://schemas.microsoft.com/office/drawing/2014/main" id="{3566F21E-2333-4320-B624-277A3338E766}"/>
              </a:ext>
            </a:extLst>
          </p:cNvPr>
          <p:cNvSpPr txBox="1"/>
          <p:nvPr/>
        </p:nvSpPr>
        <p:spPr>
          <a:xfrm>
            <a:off x="0" y="992519"/>
            <a:ext cx="6161283" cy="400110"/>
          </a:xfrm>
          <a:prstGeom prst="rect">
            <a:avLst/>
          </a:prstGeom>
          <a:noFill/>
        </p:spPr>
        <p:txBody>
          <a:bodyPr wrap="square" rtlCol="0">
            <a:spAutoFit/>
          </a:bodyPr>
          <a:lstStyle/>
          <a:p>
            <a:pPr algn="l"/>
            <a:r>
              <a:rPr lang="en-IN" b="1" dirty="0"/>
              <a:t>Sub-pixel 64 Filters with extra RB Network</a:t>
            </a:r>
          </a:p>
        </p:txBody>
      </p:sp>
      <p:sp>
        <p:nvSpPr>
          <p:cNvPr id="5" name="Footer Placeholder 5">
            <a:extLst>
              <a:ext uri="{FF2B5EF4-FFF2-40B4-BE49-F238E27FC236}">
                <a16:creationId xmlns:a16="http://schemas.microsoft.com/office/drawing/2014/main" id="{5BFFA070-825A-4DAE-8D2F-C42BB0FAD485}"/>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245572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B299-42EF-4D23-8454-2686536984FE}"/>
              </a:ext>
            </a:extLst>
          </p:cNvPr>
          <p:cNvSpPr>
            <a:spLocks noGrp="1"/>
          </p:cNvSpPr>
          <p:nvPr>
            <p:ph type="title"/>
          </p:nvPr>
        </p:nvSpPr>
        <p:spPr/>
        <p:txBody>
          <a:bodyPr/>
          <a:lstStyle/>
          <a:p>
            <a:r>
              <a:rPr lang="en-IN" sz="2800" b="1" dirty="0"/>
              <a:t>Introduction</a:t>
            </a:r>
          </a:p>
        </p:txBody>
      </p:sp>
      <p:pic>
        <p:nvPicPr>
          <p:cNvPr id="5" name="Content Placeholder 4">
            <a:extLst>
              <a:ext uri="{FF2B5EF4-FFF2-40B4-BE49-F238E27FC236}">
                <a16:creationId xmlns:a16="http://schemas.microsoft.com/office/drawing/2014/main" id="{239B1409-9249-4189-8853-AC3D541D595D}"/>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47944" y="2586789"/>
            <a:ext cx="2871982" cy="2695074"/>
          </a:xfrm>
        </p:spPr>
      </p:pic>
      <p:pic>
        <p:nvPicPr>
          <p:cNvPr id="7" name="Picture 6">
            <a:extLst>
              <a:ext uri="{FF2B5EF4-FFF2-40B4-BE49-F238E27FC236}">
                <a16:creationId xmlns:a16="http://schemas.microsoft.com/office/drawing/2014/main" id="{A221BF77-1AB1-445E-AB48-98EDAA5621B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48041" y="2586789"/>
            <a:ext cx="2871982" cy="2695074"/>
          </a:xfrm>
          <a:prstGeom prst="rect">
            <a:avLst/>
          </a:prstGeom>
        </p:spPr>
      </p:pic>
      <p:pic>
        <p:nvPicPr>
          <p:cNvPr id="9" name="Picture 8">
            <a:extLst>
              <a:ext uri="{FF2B5EF4-FFF2-40B4-BE49-F238E27FC236}">
                <a16:creationId xmlns:a16="http://schemas.microsoft.com/office/drawing/2014/main" id="{2E2F9B3B-8E0B-49C0-9AF6-09C1D921635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24074" y="2586789"/>
            <a:ext cx="2871982" cy="2695074"/>
          </a:xfrm>
          <a:prstGeom prst="rect">
            <a:avLst/>
          </a:prstGeom>
        </p:spPr>
      </p:pic>
      <p:sp>
        <p:nvSpPr>
          <p:cNvPr id="11" name="TextBox 10">
            <a:extLst>
              <a:ext uri="{FF2B5EF4-FFF2-40B4-BE49-F238E27FC236}">
                <a16:creationId xmlns:a16="http://schemas.microsoft.com/office/drawing/2014/main" id="{6F79590C-5194-4E65-A2C1-A4479DD66569}"/>
              </a:ext>
            </a:extLst>
          </p:cNvPr>
          <p:cNvSpPr txBox="1"/>
          <p:nvPr/>
        </p:nvSpPr>
        <p:spPr>
          <a:xfrm>
            <a:off x="252663" y="1937084"/>
            <a:ext cx="2181727" cy="400110"/>
          </a:xfrm>
          <a:prstGeom prst="rect">
            <a:avLst/>
          </a:prstGeom>
          <a:noFill/>
        </p:spPr>
        <p:txBody>
          <a:bodyPr wrap="square" rtlCol="0">
            <a:spAutoFit/>
          </a:bodyPr>
          <a:lstStyle/>
          <a:p>
            <a:r>
              <a:rPr lang="en-IN" dirty="0"/>
              <a:t>Original Image</a:t>
            </a:r>
          </a:p>
        </p:txBody>
      </p:sp>
      <p:sp>
        <p:nvSpPr>
          <p:cNvPr id="12" name="TextBox 11">
            <a:extLst>
              <a:ext uri="{FF2B5EF4-FFF2-40B4-BE49-F238E27FC236}">
                <a16:creationId xmlns:a16="http://schemas.microsoft.com/office/drawing/2014/main" id="{03B2B3A7-C7C9-415C-B45D-77A4F7ABFEDD}"/>
              </a:ext>
            </a:extLst>
          </p:cNvPr>
          <p:cNvSpPr txBox="1"/>
          <p:nvPr/>
        </p:nvSpPr>
        <p:spPr>
          <a:xfrm>
            <a:off x="3481136" y="1937084"/>
            <a:ext cx="2181727" cy="400110"/>
          </a:xfrm>
          <a:prstGeom prst="rect">
            <a:avLst/>
          </a:prstGeom>
          <a:noFill/>
        </p:spPr>
        <p:txBody>
          <a:bodyPr wrap="square" rtlCol="0">
            <a:spAutoFit/>
          </a:bodyPr>
          <a:lstStyle/>
          <a:p>
            <a:r>
              <a:rPr lang="en-IN" dirty="0"/>
              <a:t>Mosaiced Image</a:t>
            </a:r>
          </a:p>
        </p:txBody>
      </p:sp>
      <p:sp>
        <p:nvSpPr>
          <p:cNvPr id="13" name="TextBox 12">
            <a:extLst>
              <a:ext uri="{FF2B5EF4-FFF2-40B4-BE49-F238E27FC236}">
                <a16:creationId xmlns:a16="http://schemas.microsoft.com/office/drawing/2014/main" id="{00AE4476-3529-4301-9478-17AA1F3AC7F4}"/>
              </a:ext>
            </a:extLst>
          </p:cNvPr>
          <p:cNvSpPr txBox="1"/>
          <p:nvPr/>
        </p:nvSpPr>
        <p:spPr>
          <a:xfrm>
            <a:off x="6379411" y="1937084"/>
            <a:ext cx="2511926" cy="400110"/>
          </a:xfrm>
          <a:prstGeom prst="rect">
            <a:avLst/>
          </a:prstGeom>
          <a:noFill/>
        </p:spPr>
        <p:txBody>
          <a:bodyPr wrap="square" rtlCol="0">
            <a:spAutoFit/>
          </a:bodyPr>
          <a:lstStyle/>
          <a:p>
            <a:r>
              <a:rPr lang="en-IN" dirty="0"/>
              <a:t>Demosaiced Image</a:t>
            </a:r>
          </a:p>
        </p:txBody>
      </p:sp>
      <p:sp>
        <p:nvSpPr>
          <p:cNvPr id="10" name="TextBox 9">
            <a:extLst>
              <a:ext uri="{FF2B5EF4-FFF2-40B4-BE49-F238E27FC236}">
                <a16:creationId xmlns:a16="http://schemas.microsoft.com/office/drawing/2014/main" id="{31F89F07-9923-41CD-AE19-C3123F51D4C9}"/>
              </a:ext>
            </a:extLst>
          </p:cNvPr>
          <p:cNvSpPr txBox="1"/>
          <p:nvPr/>
        </p:nvSpPr>
        <p:spPr>
          <a:xfrm>
            <a:off x="-334879" y="1500868"/>
            <a:ext cx="2181727" cy="400110"/>
          </a:xfrm>
          <a:prstGeom prst="rect">
            <a:avLst/>
          </a:prstGeom>
          <a:noFill/>
        </p:spPr>
        <p:txBody>
          <a:bodyPr wrap="square" rtlCol="0">
            <a:spAutoFit/>
          </a:bodyPr>
          <a:lstStyle/>
          <a:p>
            <a:r>
              <a:rPr lang="en-IN" b="1" dirty="0"/>
              <a:t>  Example</a:t>
            </a:r>
          </a:p>
        </p:txBody>
      </p:sp>
      <p:sp>
        <p:nvSpPr>
          <p:cNvPr id="3" name="Slide Number Placeholder 2">
            <a:extLst>
              <a:ext uri="{FF2B5EF4-FFF2-40B4-BE49-F238E27FC236}">
                <a16:creationId xmlns:a16="http://schemas.microsoft.com/office/drawing/2014/main" id="{11707581-A475-467D-9C42-366250D24798}"/>
              </a:ext>
            </a:extLst>
          </p:cNvPr>
          <p:cNvSpPr>
            <a:spLocks noGrp="1"/>
          </p:cNvSpPr>
          <p:nvPr>
            <p:ph type="sldNum" sz="quarter" idx="12"/>
          </p:nvPr>
        </p:nvSpPr>
        <p:spPr/>
        <p:txBody>
          <a:bodyPr/>
          <a:lstStyle/>
          <a:p>
            <a:fld id="{17CC94CD-1FE7-0C44-80F4-2964C2C99554}" type="slidenum">
              <a:rPr lang="en-US" noProof="0" smtClean="0"/>
              <a:pPr/>
              <a:t>4</a:t>
            </a:fld>
            <a:endParaRPr lang="en-US" noProof="0"/>
          </a:p>
        </p:txBody>
      </p:sp>
      <p:sp>
        <p:nvSpPr>
          <p:cNvPr id="4" name="TextBox 3">
            <a:extLst>
              <a:ext uri="{FF2B5EF4-FFF2-40B4-BE49-F238E27FC236}">
                <a16:creationId xmlns:a16="http://schemas.microsoft.com/office/drawing/2014/main" id="{86D6931C-9712-497F-B832-3D6F7EF06C21}"/>
              </a:ext>
            </a:extLst>
          </p:cNvPr>
          <p:cNvSpPr txBox="1"/>
          <p:nvPr/>
        </p:nvSpPr>
        <p:spPr>
          <a:xfrm>
            <a:off x="147944" y="5967674"/>
            <a:ext cx="8743393" cy="861774"/>
          </a:xfrm>
          <a:prstGeom prst="rect">
            <a:avLst/>
          </a:prstGeom>
          <a:noFill/>
        </p:spPr>
        <p:txBody>
          <a:bodyPr wrap="square" rtlCol="0">
            <a:spAutoFit/>
          </a:bodyPr>
          <a:lstStyle/>
          <a:p>
            <a:pPr marL="0" indent="0" algn="l">
              <a:buNone/>
            </a:pPr>
            <a:r>
              <a:rPr lang="en-US" sz="1000" dirty="0"/>
              <a:t>[2] original image source: Waterloo Exploration Database: New Challenges for Image Quality Assessment Models</a:t>
            </a:r>
            <a:r>
              <a:rPr lang="en-IN" sz="1000" dirty="0"/>
              <a:t>   </a:t>
            </a:r>
          </a:p>
          <a:p>
            <a:pPr marL="0" indent="0">
              <a:buNone/>
            </a:pPr>
            <a:r>
              <a:rPr lang="en-IN" dirty="0"/>
              <a:t>     </a:t>
            </a:r>
          </a:p>
          <a:p>
            <a:endParaRPr lang="en-IN" dirty="0"/>
          </a:p>
        </p:txBody>
      </p:sp>
      <p:sp>
        <p:nvSpPr>
          <p:cNvPr id="15" name="Footer Placeholder 5">
            <a:extLst>
              <a:ext uri="{FF2B5EF4-FFF2-40B4-BE49-F238E27FC236}">
                <a16:creationId xmlns:a16="http://schemas.microsoft.com/office/drawing/2014/main" id="{03C7C3E2-EE83-4EED-8DD4-B3E5C46F0E05}"/>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134760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0"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D0BD9956-B3F9-4E2B-9EBC-BDCA8B822E0E}"/>
              </a:ext>
            </a:extLst>
          </p:cNvPr>
          <p:cNvGrpSpPr/>
          <p:nvPr/>
        </p:nvGrpSpPr>
        <p:grpSpPr>
          <a:xfrm>
            <a:off x="506134" y="2674024"/>
            <a:ext cx="620258" cy="1841275"/>
            <a:chOff x="208874" y="2570852"/>
            <a:chExt cx="826453" cy="1841275"/>
          </a:xfrm>
        </p:grpSpPr>
        <p:sp>
          <p:nvSpPr>
            <p:cNvPr id="5" name="TextBox 4">
              <a:extLst>
                <a:ext uri="{FF2B5EF4-FFF2-40B4-BE49-F238E27FC236}">
                  <a16:creationId xmlns:a16="http://schemas.microsoft.com/office/drawing/2014/main" id="{BE09DFD8-6645-4E5B-8B11-CDBA32AAB146}"/>
                </a:ext>
              </a:extLst>
            </p:cNvPr>
            <p:cNvSpPr txBox="1"/>
            <p:nvPr/>
          </p:nvSpPr>
          <p:spPr>
            <a:xfrm rot="16200000">
              <a:off x="-298537" y="3078263"/>
              <a:ext cx="1841275" cy="826453"/>
            </a:xfrm>
            <a:prstGeom prst="rect">
              <a:avLst/>
            </a:prstGeom>
            <a:solidFill>
              <a:srgbClr val="FFFF00"/>
            </a:solidFill>
            <a:ln>
              <a:solidFill>
                <a:schemeClr val="tx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7FC9157F-9B79-4036-A478-62E676797B46}"/>
                </a:ext>
              </a:extLst>
            </p:cNvPr>
            <p:cNvSpPr txBox="1"/>
            <p:nvPr/>
          </p:nvSpPr>
          <p:spPr>
            <a:xfrm>
              <a:off x="459673" y="2691268"/>
              <a:ext cx="324852" cy="1600438"/>
            </a:xfrm>
            <a:prstGeom prst="rect">
              <a:avLst/>
            </a:prstGeom>
            <a:noFill/>
          </p:spPr>
          <p:txBody>
            <a:bodyPr wrap="square" rtlCol="0">
              <a:spAutoFit/>
            </a:bodyPr>
            <a:lstStyle/>
            <a:p>
              <a:pPr algn="ctr"/>
              <a:r>
                <a:rPr lang="en-IN" sz="1400" b="1" dirty="0"/>
                <a:t>N</a:t>
              </a:r>
            </a:p>
            <a:p>
              <a:pPr algn="ctr"/>
              <a:r>
                <a:rPr lang="en-IN" sz="1400" b="1" dirty="0"/>
                <a:t>E</a:t>
              </a:r>
            </a:p>
            <a:p>
              <a:pPr algn="ctr"/>
              <a:r>
                <a:rPr lang="en-IN" sz="1400" b="1" dirty="0"/>
                <a:t>T</a:t>
              </a:r>
            </a:p>
            <a:p>
              <a:pPr algn="ctr"/>
              <a:r>
                <a:rPr lang="en-IN" sz="1400" b="1" dirty="0"/>
                <a:t>W</a:t>
              </a:r>
            </a:p>
            <a:p>
              <a:pPr algn="ctr"/>
              <a:r>
                <a:rPr lang="en-IN" sz="1400" b="1" dirty="0"/>
                <a:t>O</a:t>
              </a:r>
            </a:p>
            <a:p>
              <a:pPr algn="ctr"/>
              <a:r>
                <a:rPr lang="en-IN" sz="1400" b="1" dirty="0"/>
                <a:t>R</a:t>
              </a:r>
            </a:p>
            <a:p>
              <a:pPr algn="ctr"/>
              <a:r>
                <a:rPr lang="en-IN" sz="1400" b="1" dirty="0"/>
                <a:t>K</a:t>
              </a:r>
            </a:p>
          </p:txBody>
        </p:sp>
      </p:grpSp>
      <p:sp>
        <p:nvSpPr>
          <p:cNvPr id="79" name="TextBox 78">
            <a:extLst>
              <a:ext uri="{FF2B5EF4-FFF2-40B4-BE49-F238E27FC236}">
                <a16:creationId xmlns:a16="http://schemas.microsoft.com/office/drawing/2014/main" id="{B755345E-32B6-40C5-9CEF-FD8862248F5B}"/>
              </a:ext>
            </a:extLst>
          </p:cNvPr>
          <p:cNvSpPr txBox="1"/>
          <p:nvPr/>
        </p:nvSpPr>
        <p:spPr>
          <a:xfrm>
            <a:off x="232246" y="1945002"/>
            <a:ext cx="1015613" cy="400110"/>
          </a:xfrm>
          <a:prstGeom prst="rect">
            <a:avLst/>
          </a:prstGeom>
          <a:noFill/>
        </p:spPr>
        <p:txBody>
          <a:bodyPr wrap="square" rtlCol="0">
            <a:spAutoFit/>
          </a:bodyPr>
          <a:lstStyle/>
          <a:p>
            <a:r>
              <a:rPr lang="en-IN" dirty="0"/>
              <a:t>Input</a:t>
            </a:r>
          </a:p>
        </p:txBody>
      </p:sp>
      <p:sp>
        <p:nvSpPr>
          <p:cNvPr id="92" name="Flowchart: Or 91">
            <a:extLst>
              <a:ext uri="{FF2B5EF4-FFF2-40B4-BE49-F238E27FC236}">
                <a16:creationId xmlns:a16="http://schemas.microsoft.com/office/drawing/2014/main" id="{26F2CD62-3C34-4684-9E5F-1C9368DC14EC}"/>
              </a:ext>
            </a:extLst>
          </p:cNvPr>
          <p:cNvSpPr/>
          <p:nvPr/>
        </p:nvSpPr>
        <p:spPr bwMode="auto">
          <a:xfrm>
            <a:off x="683854" y="4837396"/>
            <a:ext cx="203549" cy="163933"/>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96" name="Straight Arrow Connector 95">
            <a:extLst>
              <a:ext uri="{FF2B5EF4-FFF2-40B4-BE49-F238E27FC236}">
                <a16:creationId xmlns:a16="http://schemas.microsoft.com/office/drawing/2014/main" id="{4C567D69-813A-4101-964A-2ED6C77D688B}"/>
              </a:ext>
            </a:extLst>
          </p:cNvPr>
          <p:cNvCxnSpPr>
            <a:cxnSpLocks/>
          </p:cNvCxnSpPr>
          <p:nvPr/>
        </p:nvCxnSpPr>
        <p:spPr bwMode="auto">
          <a:xfrm flipH="1">
            <a:off x="796376" y="4522500"/>
            <a:ext cx="1526" cy="66586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97" name="TextBox 96">
            <a:extLst>
              <a:ext uri="{FF2B5EF4-FFF2-40B4-BE49-F238E27FC236}">
                <a16:creationId xmlns:a16="http://schemas.microsoft.com/office/drawing/2014/main" id="{75CE3C50-C62E-4812-A0BA-793928DC0A3B}"/>
              </a:ext>
            </a:extLst>
          </p:cNvPr>
          <p:cNvSpPr txBox="1"/>
          <p:nvPr/>
        </p:nvSpPr>
        <p:spPr>
          <a:xfrm>
            <a:off x="302812" y="5159568"/>
            <a:ext cx="965631" cy="362094"/>
          </a:xfrm>
          <a:prstGeom prst="rect">
            <a:avLst/>
          </a:prstGeom>
          <a:noFill/>
        </p:spPr>
        <p:txBody>
          <a:bodyPr wrap="square" rtlCol="0">
            <a:spAutoFit/>
          </a:bodyPr>
          <a:lstStyle/>
          <a:p>
            <a:r>
              <a:rPr lang="en-IN" dirty="0"/>
              <a:t>Output</a:t>
            </a:r>
          </a:p>
        </p:txBody>
      </p:sp>
      <p:grpSp>
        <p:nvGrpSpPr>
          <p:cNvPr id="58" name="Group 57">
            <a:extLst>
              <a:ext uri="{FF2B5EF4-FFF2-40B4-BE49-F238E27FC236}">
                <a16:creationId xmlns:a16="http://schemas.microsoft.com/office/drawing/2014/main" id="{D05C6BDC-E25B-4824-98F6-B71061CA0EAE}"/>
              </a:ext>
            </a:extLst>
          </p:cNvPr>
          <p:cNvGrpSpPr/>
          <p:nvPr/>
        </p:nvGrpSpPr>
        <p:grpSpPr>
          <a:xfrm>
            <a:off x="5501410" y="1514218"/>
            <a:ext cx="2831432" cy="919030"/>
            <a:chOff x="5362067" y="1227221"/>
            <a:chExt cx="3396922" cy="928804"/>
          </a:xfrm>
        </p:grpSpPr>
        <p:sp>
          <p:nvSpPr>
            <p:cNvPr id="57" name="Rectangle 56">
              <a:extLst>
                <a:ext uri="{FF2B5EF4-FFF2-40B4-BE49-F238E27FC236}">
                  <a16:creationId xmlns:a16="http://schemas.microsoft.com/office/drawing/2014/main" id="{6CE2DEBA-8B35-4A53-858C-6AD2F0FEF2B0}"/>
                </a:ext>
              </a:extLst>
            </p:cNvPr>
            <p:cNvSpPr/>
            <p:nvPr/>
          </p:nvSpPr>
          <p:spPr bwMode="auto">
            <a:xfrm>
              <a:off x="5362067" y="1227221"/>
              <a:ext cx="3396922" cy="928804"/>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13" name="Rectangle 12">
              <a:extLst>
                <a:ext uri="{FF2B5EF4-FFF2-40B4-BE49-F238E27FC236}">
                  <a16:creationId xmlns:a16="http://schemas.microsoft.com/office/drawing/2014/main" id="{82826CD8-A552-4ACC-B1B7-7EF99801B2B7}"/>
                </a:ext>
              </a:extLst>
            </p:cNvPr>
            <p:cNvSpPr/>
            <p:nvPr/>
          </p:nvSpPr>
          <p:spPr bwMode="auto">
            <a:xfrm>
              <a:off x="5470351" y="1334126"/>
              <a:ext cx="1483902" cy="69881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64</a:t>
              </a:r>
              <a:r>
                <a:rPr kumimoji="0" lang="en-IN" sz="1400" b="1" i="0" u="none" strike="noStrike" cap="none" normalizeH="0" baseline="0" dirty="0">
                  <a:ln>
                    <a:noFill/>
                  </a:ln>
                  <a:solidFill>
                    <a:schemeClr val="bg1"/>
                  </a:solidFill>
                  <a:effectLst/>
                  <a:latin typeface="Arial" pitchFamily="34" charset="0"/>
                </a:rPr>
                <a:t> 3x3filters</a:t>
              </a:r>
            </a:p>
          </p:txBody>
        </p:sp>
        <p:sp>
          <p:nvSpPr>
            <p:cNvPr id="15" name="Rectangle 14">
              <a:extLst>
                <a:ext uri="{FF2B5EF4-FFF2-40B4-BE49-F238E27FC236}">
                  <a16:creationId xmlns:a16="http://schemas.microsoft.com/office/drawing/2014/main" id="{7FBF02E5-C28E-4722-A4E0-E18978F6C84C}"/>
                </a:ext>
              </a:extLst>
            </p:cNvPr>
            <p:cNvSpPr/>
            <p:nvPr/>
          </p:nvSpPr>
          <p:spPr bwMode="auto">
            <a:xfrm>
              <a:off x="7319203" y="1404599"/>
              <a:ext cx="1331503" cy="588625"/>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20" name="Straight Arrow Connector 19">
              <a:extLst>
                <a:ext uri="{FF2B5EF4-FFF2-40B4-BE49-F238E27FC236}">
                  <a16:creationId xmlns:a16="http://schemas.microsoft.com/office/drawing/2014/main" id="{7BFF7EBA-ECF9-4631-B4E9-6CA25D455A52}"/>
                </a:ext>
              </a:extLst>
            </p:cNvPr>
            <p:cNvCxnSpPr>
              <a:cxnSpLocks/>
              <a:endCxn id="15" idx="1"/>
            </p:cNvCxnSpPr>
            <p:nvPr/>
          </p:nvCxnSpPr>
          <p:spPr bwMode="auto">
            <a:xfrm flipV="1">
              <a:off x="6954254" y="1698912"/>
              <a:ext cx="364949" cy="33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4" name="Group 43">
            <a:extLst>
              <a:ext uri="{FF2B5EF4-FFF2-40B4-BE49-F238E27FC236}">
                <a16:creationId xmlns:a16="http://schemas.microsoft.com/office/drawing/2014/main" id="{AD1444C6-1BD6-4939-A7DA-C6D6F2D66F5B}"/>
              </a:ext>
            </a:extLst>
          </p:cNvPr>
          <p:cNvGrpSpPr/>
          <p:nvPr/>
        </p:nvGrpSpPr>
        <p:grpSpPr>
          <a:xfrm>
            <a:off x="5527661" y="2516962"/>
            <a:ext cx="2830710" cy="2266103"/>
            <a:chOff x="6212303" y="2201779"/>
            <a:chExt cx="2245897" cy="2597301"/>
          </a:xfrm>
        </p:grpSpPr>
        <p:sp>
          <p:nvSpPr>
            <p:cNvPr id="43" name="Rectangle 42">
              <a:extLst>
                <a:ext uri="{FF2B5EF4-FFF2-40B4-BE49-F238E27FC236}">
                  <a16:creationId xmlns:a16="http://schemas.microsoft.com/office/drawing/2014/main" id="{99861CCA-DB3F-4068-B28F-8E5C2F291A05}"/>
                </a:ext>
              </a:extLst>
            </p:cNvPr>
            <p:cNvSpPr/>
            <p:nvPr/>
          </p:nvSpPr>
          <p:spPr bwMode="auto">
            <a:xfrm>
              <a:off x="6212303" y="2201779"/>
              <a:ext cx="2245897" cy="2597301"/>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grpSp>
          <p:nvGrpSpPr>
            <p:cNvPr id="42" name="Group 41">
              <a:extLst>
                <a:ext uri="{FF2B5EF4-FFF2-40B4-BE49-F238E27FC236}">
                  <a16:creationId xmlns:a16="http://schemas.microsoft.com/office/drawing/2014/main" id="{CFE4F31A-0A51-4D62-B072-B86D8C4FA8D1}"/>
                </a:ext>
              </a:extLst>
            </p:cNvPr>
            <p:cNvGrpSpPr/>
            <p:nvPr/>
          </p:nvGrpSpPr>
          <p:grpSpPr>
            <a:xfrm>
              <a:off x="6481955" y="2467464"/>
              <a:ext cx="1712255" cy="1906669"/>
              <a:chOff x="5375055" y="2440660"/>
              <a:chExt cx="1712255" cy="1906669"/>
            </a:xfrm>
          </p:grpSpPr>
          <p:sp>
            <p:nvSpPr>
              <p:cNvPr id="35" name="Rectangle 34">
                <a:extLst>
                  <a:ext uri="{FF2B5EF4-FFF2-40B4-BE49-F238E27FC236}">
                    <a16:creationId xmlns:a16="http://schemas.microsoft.com/office/drawing/2014/main" id="{06C18D89-5153-4B97-97CF-E2743B1497B0}"/>
                  </a:ext>
                </a:extLst>
              </p:cNvPr>
              <p:cNvSpPr/>
              <p:nvPr/>
            </p:nvSpPr>
            <p:spPr bwMode="auto">
              <a:xfrm>
                <a:off x="5380718" y="2440660"/>
                <a:ext cx="1706592" cy="54972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64</a:t>
                </a:r>
                <a:r>
                  <a:rPr kumimoji="0" lang="en-IN" sz="1400" b="1" i="0" u="none" strike="noStrike" cap="none" normalizeH="0" baseline="0" dirty="0">
                    <a:ln>
                      <a:noFill/>
                    </a:ln>
                    <a:solidFill>
                      <a:schemeClr val="bg1"/>
                    </a:solidFill>
                    <a:effectLst/>
                    <a:latin typeface="Arial" pitchFamily="34" charset="0"/>
                  </a:rPr>
                  <a:t> 3x3 filters</a:t>
                </a:r>
              </a:p>
            </p:txBody>
          </p:sp>
          <p:sp>
            <p:nvSpPr>
              <p:cNvPr id="36" name="Rectangle 35">
                <a:extLst>
                  <a:ext uri="{FF2B5EF4-FFF2-40B4-BE49-F238E27FC236}">
                    <a16:creationId xmlns:a16="http://schemas.microsoft.com/office/drawing/2014/main" id="{F6CA64D5-4215-401A-B3D9-6450319E9A10}"/>
                  </a:ext>
                </a:extLst>
              </p:cNvPr>
              <p:cNvSpPr/>
              <p:nvPr/>
            </p:nvSpPr>
            <p:spPr bwMode="auto">
              <a:xfrm>
                <a:off x="5375055" y="3273917"/>
                <a:ext cx="1706592" cy="46099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Batch Normalization</a:t>
                </a:r>
              </a:p>
            </p:txBody>
          </p:sp>
          <p:sp>
            <p:nvSpPr>
              <p:cNvPr id="37" name="Rectangle 36">
                <a:extLst>
                  <a:ext uri="{FF2B5EF4-FFF2-40B4-BE49-F238E27FC236}">
                    <a16:creationId xmlns:a16="http://schemas.microsoft.com/office/drawing/2014/main" id="{761AC681-CCA5-456B-AF41-D53534211AC3}"/>
                  </a:ext>
                </a:extLst>
              </p:cNvPr>
              <p:cNvSpPr/>
              <p:nvPr/>
            </p:nvSpPr>
            <p:spPr bwMode="auto">
              <a:xfrm>
                <a:off x="5375055" y="4018441"/>
                <a:ext cx="1706592" cy="32888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err="1">
                    <a:solidFill>
                      <a:schemeClr val="bg1"/>
                    </a:solidFill>
                    <a:latin typeface="Arial" pitchFamily="34" charset="0"/>
                  </a:rPr>
                  <a:t>Relu</a:t>
                </a:r>
                <a:r>
                  <a:rPr lang="en-IN" sz="1400" b="1" dirty="0">
                    <a:solidFill>
                      <a:schemeClr val="bg1"/>
                    </a:solidFill>
                    <a:latin typeface="Arial" pitchFamily="34" charset="0"/>
                  </a:rPr>
                  <a:t> activation</a:t>
                </a:r>
              </a:p>
            </p:txBody>
          </p:sp>
          <p:cxnSp>
            <p:nvCxnSpPr>
              <p:cNvPr id="39" name="Straight Arrow Connector 38">
                <a:extLst>
                  <a:ext uri="{FF2B5EF4-FFF2-40B4-BE49-F238E27FC236}">
                    <a16:creationId xmlns:a16="http://schemas.microsoft.com/office/drawing/2014/main" id="{065F408D-CA37-4B93-86F8-6DBB9E644F48}"/>
                  </a:ext>
                </a:extLst>
              </p:cNvPr>
              <p:cNvCxnSpPr>
                <a:cxnSpLocks/>
                <a:stCxn id="35" idx="2"/>
                <a:endCxn id="36" idx="0"/>
              </p:cNvCxnSpPr>
              <p:nvPr/>
            </p:nvCxnSpPr>
            <p:spPr bwMode="auto">
              <a:xfrm flipH="1">
                <a:off x="6230092" y="2990384"/>
                <a:ext cx="2182" cy="2835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0F77C358-6395-4810-A52A-8099C8392539}"/>
                  </a:ext>
                </a:extLst>
              </p:cNvPr>
              <p:cNvCxnSpPr>
                <a:cxnSpLocks/>
                <a:stCxn id="36" idx="2"/>
                <a:endCxn id="37" idx="0"/>
              </p:cNvCxnSpPr>
              <p:nvPr/>
            </p:nvCxnSpPr>
            <p:spPr bwMode="auto">
              <a:xfrm>
                <a:off x="6228352" y="3734910"/>
                <a:ext cx="0" cy="2835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sp>
        <p:nvSpPr>
          <p:cNvPr id="75" name="Rectangle 74">
            <a:extLst>
              <a:ext uri="{FF2B5EF4-FFF2-40B4-BE49-F238E27FC236}">
                <a16:creationId xmlns:a16="http://schemas.microsoft.com/office/drawing/2014/main" id="{BC654B07-F72D-47C7-89D5-A8A8B219ECBD}"/>
              </a:ext>
            </a:extLst>
          </p:cNvPr>
          <p:cNvSpPr/>
          <p:nvPr/>
        </p:nvSpPr>
        <p:spPr bwMode="auto">
          <a:xfrm>
            <a:off x="5527661" y="4905017"/>
            <a:ext cx="2830709" cy="730473"/>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N" sz="1400" b="1" dirty="0">
                <a:solidFill>
                  <a:schemeClr val="bg1"/>
                </a:solidFill>
                <a:latin typeface="Arial" pitchFamily="34" charset="0"/>
              </a:rPr>
              <a:t>Convolution</a:t>
            </a:r>
          </a:p>
          <a:p>
            <a:pPr algn="ctr"/>
            <a:r>
              <a:rPr lang="en-IN" sz="1400" b="1" dirty="0">
                <a:solidFill>
                  <a:schemeClr val="bg1"/>
                </a:solidFill>
                <a:latin typeface="Arial" pitchFamily="34" charset="0"/>
              </a:rPr>
              <a:t>Output blocks 3x3 filters</a:t>
            </a:r>
          </a:p>
          <a:p>
            <a:pPr algn="ctr"/>
            <a:endParaRPr lang="en-IN" sz="1400" b="1" dirty="0">
              <a:solidFill>
                <a:schemeClr val="bg1"/>
              </a:solidFill>
              <a:latin typeface="Arial" pitchFamily="34" charset="0"/>
            </a:endParaRPr>
          </a:p>
        </p:txBody>
      </p:sp>
      <p:grpSp>
        <p:nvGrpSpPr>
          <p:cNvPr id="73" name="Group 72">
            <a:extLst>
              <a:ext uri="{FF2B5EF4-FFF2-40B4-BE49-F238E27FC236}">
                <a16:creationId xmlns:a16="http://schemas.microsoft.com/office/drawing/2014/main" id="{18EB4EC6-9EF5-4B67-A5ED-9A249C8B551F}"/>
              </a:ext>
            </a:extLst>
          </p:cNvPr>
          <p:cNvGrpSpPr/>
          <p:nvPr/>
        </p:nvGrpSpPr>
        <p:grpSpPr>
          <a:xfrm>
            <a:off x="1800795" y="1536079"/>
            <a:ext cx="3026130" cy="4063370"/>
            <a:chOff x="2021304" y="1227221"/>
            <a:chExt cx="3182765" cy="4584032"/>
          </a:xfrm>
        </p:grpSpPr>
        <p:sp>
          <p:nvSpPr>
            <p:cNvPr id="71" name="Rectangle 70">
              <a:extLst>
                <a:ext uri="{FF2B5EF4-FFF2-40B4-BE49-F238E27FC236}">
                  <a16:creationId xmlns:a16="http://schemas.microsoft.com/office/drawing/2014/main" id="{28E4B8E7-D3F9-489E-9BC3-1928E73B6248}"/>
                </a:ext>
              </a:extLst>
            </p:cNvPr>
            <p:cNvSpPr/>
            <p:nvPr/>
          </p:nvSpPr>
          <p:spPr bwMode="auto">
            <a:xfrm>
              <a:off x="2021304" y="1227221"/>
              <a:ext cx="3182765" cy="45840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65" name="Rectangle 64">
              <a:extLst>
                <a:ext uri="{FF2B5EF4-FFF2-40B4-BE49-F238E27FC236}">
                  <a16:creationId xmlns:a16="http://schemas.microsoft.com/office/drawing/2014/main" id="{B063A9BA-7A76-4759-84E7-0589BFFAD09D}"/>
                </a:ext>
              </a:extLst>
            </p:cNvPr>
            <p:cNvSpPr/>
            <p:nvPr/>
          </p:nvSpPr>
          <p:spPr bwMode="auto">
            <a:xfrm>
              <a:off x="2445456" y="2211318"/>
              <a:ext cx="2568429" cy="250767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86E0FB10-6F9E-46F3-ABC6-D3B61CB132C0}"/>
                </a:ext>
              </a:extLst>
            </p:cNvPr>
            <p:cNvSpPr/>
            <p:nvPr/>
          </p:nvSpPr>
          <p:spPr bwMode="auto">
            <a:xfrm>
              <a:off x="2514594" y="1481592"/>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 CR block</a:t>
              </a:r>
              <a:endParaRPr kumimoji="0" lang="en-IN" sz="1800" b="1" i="0" u="none" strike="noStrike" cap="none" normalizeH="0" baseline="0" dirty="0">
                <a:ln>
                  <a:noFill/>
                </a:ln>
                <a:solidFill>
                  <a:schemeClr val="bg1"/>
                </a:solidFill>
                <a:effectLst/>
                <a:latin typeface="Arial" pitchFamily="34" charset="0"/>
              </a:endParaRPr>
            </a:p>
          </p:txBody>
        </p:sp>
        <p:sp>
          <p:nvSpPr>
            <p:cNvPr id="12" name="Rectangle 11">
              <a:extLst>
                <a:ext uri="{FF2B5EF4-FFF2-40B4-BE49-F238E27FC236}">
                  <a16:creationId xmlns:a16="http://schemas.microsoft.com/office/drawing/2014/main" id="{C5F44B93-08D8-4176-AD2E-65CC4C74EA7B}"/>
                </a:ext>
              </a:extLst>
            </p:cNvPr>
            <p:cNvSpPr/>
            <p:nvPr/>
          </p:nvSpPr>
          <p:spPr bwMode="auto">
            <a:xfrm>
              <a:off x="2514594" y="5044024"/>
              <a:ext cx="2370221" cy="541968"/>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 C block</a:t>
              </a:r>
              <a:endParaRPr kumimoji="0" lang="en-IN" sz="1800" b="1" i="0" u="none" strike="noStrike" cap="none" normalizeH="0" baseline="0" dirty="0">
                <a:ln>
                  <a:noFill/>
                </a:ln>
                <a:solidFill>
                  <a:schemeClr val="bg1"/>
                </a:solidFill>
                <a:effectLst/>
                <a:latin typeface="Arial" pitchFamily="34" charset="0"/>
              </a:endParaRPr>
            </a:p>
          </p:txBody>
        </p:sp>
        <p:cxnSp>
          <p:nvCxnSpPr>
            <p:cNvPr id="61" name="Straight Arrow Connector 60">
              <a:extLst>
                <a:ext uri="{FF2B5EF4-FFF2-40B4-BE49-F238E27FC236}">
                  <a16:creationId xmlns:a16="http://schemas.microsoft.com/office/drawing/2014/main" id="{832B3721-B1A1-4D6F-8B05-33536E1AD868}"/>
                </a:ext>
              </a:extLst>
            </p:cNvPr>
            <p:cNvCxnSpPr>
              <a:stCxn id="7" idx="2"/>
              <a:endCxn id="9" idx="0"/>
            </p:cNvCxnSpPr>
            <p:nvPr/>
          </p:nvCxnSpPr>
          <p:spPr bwMode="auto">
            <a:xfrm>
              <a:off x="3699705" y="1986919"/>
              <a:ext cx="0" cy="348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70" name="Group 69">
              <a:extLst>
                <a:ext uri="{FF2B5EF4-FFF2-40B4-BE49-F238E27FC236}">
                  <a16:creationId xmlns:a16="http://schemas.microsoft.com/office/drawing/2014/main" id="{9258807A-FA40-4DE5-BE4A-D57627209EA3}"/>
                </a:ext>
              </a:extLst>
            </p:cNvPr>
            <p:cNvGrpSpPr/>
            <p:nvPr/>
          </p:nvGrpSpPr>
          <p:grpSpPr>
            <a:xfrm>
              <a:off x="2514594" y="2335070"/>
              <a:ext cx="2370221" cy="2188698"/>
              <a:chOff x="2514594" y="2335070"/>
              <a:chExt cx="2370221" cy="2188698"/>
            </a:xfrm>
          </p:grpSpPr>
          <p:sp>
            <p:nvSpPr>
              <p:cNvPr id="9" name="Rectangle 8">
                <a:extLst>
                  <a:ext uri="{FF2B5EF4-FFF2-40B4-BE49-F238E27FC236}">
                    <a16:creationId xmlns:a16="http://schemas.microsoft.com/office/drawing/2014/main" id="{376F7472-B9CB-4C5F-BE35-4F7E5B9FCBEC}"/>
                  </a:ext>
                </a:extLst>
              </p:cNvPr>
              <p:cNvSpPr/>
              <p:nvPr/>
            </p:nvSpPr>
            <p:spPr bwMode="auto">
              <a:xfrm>
                <a:off x="2514594" y="2335070"/>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CBR block</a:t>
                </a:r>
                <a:endParaRPr kumimoji="0" lang="en-IN" sz="1800" b="1" i="0" u="none" strike="noStrike" cap="none" normalizeH="0" baseline="0" dirty="0">
                  <a:ln>
                    <a:noFill/>
                  </a:ln>
                  <a:solidFill>
                    <a:schemeClr val="bg1"/>
                  </a:solidFill>
                  <a:effectLst/>
                  <a:latin typeface="Arial" pitchFamily="34" charset="0"/>
                </a:endParaRPr>
              </a:p>
            </p:txBody>
          </p:sp>
          <p:sp>
            <p:nvSpPr>
              <p:cNvPr id="11" name="Rectangle 10">
                <a:extLst>
                  <a:ext uri="{FF2B5EF4-FFF2-40B4-BE49-F238E27FC236}">
                    <a16:creationId xmlns:a16="http://schemas.microsoft.com/office/drawing/2014/main" id="{7BF966B7-248B-486D-A7F3-02ACB454B40A}"/>
                  </a:ext>
                </a:extLst>
              </p:cNvPr>
              <p:cNvSpPr/>
              <p:nvPr/>
            </p:nvSpPr>
            <p:spPr bwMode="auto">
              <a:xfrm>
                <a:off x="2514594" y="4018441"/>
                <a:ext cx="2370221" cy="505327"/>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N" sz="1800" b="1" dirty="0">
                    <a:solidFill>
                      <a:schemeClr val="bg1"/>
                    </a:solidFill>
                    <a:latin typeface="Arial" pitchFamily="34" charset="0"/>
                  </a:rPr>
                  <a:t>CBR block</a:t>
                </a:r>
                <a:endParaRPr kumimoji="0" lang="en-IN" sz="1800" b="1" i="0" u="none" strike="noStrike" cap="none" normalizeH="0" baseline="0" dirty="0">
                  <a:ln>
                    <a:noFill/>
                  </a:ln>
                  <a:solidFill>
                    <a:schemeClr val="bg1"/>
                  </a:solidFill>
                  <a:effectLst/>
                  <a:latin typeface="Arial" pitchFamily="34" charset="0"/>
                </a:endParaRPr>
              </a:p>
            </p:txBody>
          </p:sp>
        </p:grpSp>
        <p:cxnSp>
          <p:nvCxnSpPr>
            <p:cNvPr id="67" name="Straight Arrow Connector 66">
              <a:extLst>
                <a:ext uri="{FF2B5EF4-FFF2-40B4-BE49-F238E27FC236}">
                  <a16:creationId xmlns:a16="http://schemas.microsoft.com/office/drawing/2014/main" id="{3BDFC09D-78BC-4164-949D-EA4062191F1F}"/>
                </a:ext>
              </a:extLst>
            </p:cNvPr>
            <p:cNvCxnSpPr>
              <a:cxnSpLocks/>
              <a:endCxn id="12" idx="0"/>
            </p:cNvCxnSpPr>
            <p:nvPr/>
          </p:nvCxnSpPr>
          <p:spPr bwMode="auto">
            <a:xfrm>
              <a:off x="3699705" y="4731638"/>
              <a:ext cx="0" cy="312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59" name="Arrow: Right 58">
            <a:extLst>
              <a:ext uri="{FF2B5EF4-FFF2-40B4-BE49-F238E27FC236}">
                <a16:creationId xmlns:a16="http://schemas.microsoft.com/office/drawing/2014/main" id="{7BD2A1BC-D2D8-4131-A15D-C4A6A6B0BDDB}"/>
              </a:ext>
            </a:extLst>
          </p:cNvPr>
          <p:cNvSpPr/>
          <p:nvPr/>
        </p:nvSpPr>
        <p:spPr bwMode="auto">
          <a:xfrm>
            <a:off x="4523381" y="1831752"/>
            <a:ext cx="948634"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4" name="Arrow: Right 73">
            <a:extLst>
              <a:ext uri="{FF2B5EF4-FFF2-40B4-BE49-F238E27FC236}">
                <a16:creationId xmlns:a16="http://schemas.microsoft.com/office/drawing/2014/main" id="{F25DC918-BDB1-4439-AB1F-46F4514FA180}"/>
              </a:ext>
            </a:extLst>
          </p:cNvPr>
          <p:cNvSpPr/>
          <p:nvPr/>
        </p:nvSpPr>
        <p:spPr bwMode="auto">
          <a:xfrm>
            <a:off x="4646101" y="3348999"/>
            <a:ext cx="881558"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sp>
        <p:nvSpPr>
          <p:cNvPr id="76" name="Arrow: Right 75">
            <a:extLst>
              <a:ext uri="{FF2B5EF4-FFF2-40B4-BE49-F238E27FC236}">
                <a16:creationId xmlns:a16="http://schemas.microsoft.com/office/drawing/2014/main" id="{33BC67B2-E9BD-45A8-940C-B6D44218425D}"/>
              </a:ext>
            </a:extLst>
          </p:cNvPr>
          <p:cNvSpPr/>
          <p:nvPr/>
        </p:nvSpPr>
        <p:spPr bwMode="auto">
          <a:xfrm>
            <a:off x="4523381" y="4996878"/>
            <a:ext cx="1004277"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107" name="Straight Arrow Connector 106">
            <a:extLst>
              <a:ext uri="{FF2B5EF4-FFF2-40B4-BE49-F238E27FC236}">
                <a16:creationId xmlns:a16="http://schemas.microsoft.com/office/drawing/2014/main" id="{77FE785A-DEC9-4B4E-97DA-BBFEB15DE119}"/>
              </a:ext>
            </a:extLst>
          </p:cNvPr>
          <p:cNvCxnSpPr/>
          <p:nvPr/>
        </p:nvCxnSpPr>
        <p:spPr bwMode="auto">
          <a:xfrm>
            <a:off x="816261" y="2311462"/>
            <a:ext cx="0" cy="357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9" name="Straight Connector 108">
            <a:extLst>
              <a:ext uri="{FF2B5EF4-FFF2-40B4-BE49-F238E27FC236}">
                <a16:creationId xmlns:a16="http://schemas.microsoft.com/office/drawing/2014/main" id="{85CE0A2F-A23C-4B9F-AD5E-EBDE60A6C4C1}"/>
              </a:ext>
            </a:extLst>
          </p:cNvPr>
          <p:cNvCxnSpPr/>
          <p:nvPr/>
        </p:nvCxnSpPr>
        <p:spPr bwMode="auto">
          <a:xfrm flipH="1">
            <a:off x="232246" y="2433248"/>
            <a:ext cx="58401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550FE27B-E1B4-4B94-BF6E-8C76B408E856}"/>
              </a:ext>
            </a:extLst>
          </p:cNvPr>
          <p:cNvCxnSpPr>
            <a:cxnSpLocks/>
          </p:cNvCxnSpPr>
          <p:nvPr/>
        </p:nvCxnSpPr>
        <p:spPr bwMode="auto">
          <a:xfrm>
            <a:off x="232246" y="2438800"/>
            <a:ext cx="0" cy="248056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6" name="Arrow: Right 115">
            <a:extLst>
              <a:ext uri="{FF2B5EF4-FFF2-40B4-BE49-F238E27FC236}">
                <a16:creationId xmlns:a16="http://schemas.microsoft.com/office/drawing/2014/main" id="{A753004C-E11D-4C8E-95C5-677C24B38BF8}"/>
              </a:ext>
            </a:extLst>
          </p:cNvPr>
          <p:cNvSpPr/>
          <p:nvPr/>
        </p:nvSpPr>
        <p:spPr bwMode="auto">
          <a:xfrm>
            <a:off x="1127149" y="3391792"/>
            <a:ext cx="665523" cy="298383"/>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dirty="0">
              <a:ln>
                <a:noFill/>
              </a:ln>
              <a:solidFill>
                <a:schemeClr val="tx1"/>
              </a:solidFill>
              <a:effectLst/>
              <a:latin typeface="Arial" pitchFamily="34" charset="0"/>
            </a:endParaRPr>
          </a:p>
        </p:txBody>
      </p:sp>
      <p:cxnSp>
        <p:nvCxnSpPr>
          <p:cNvPr id="4" name="Straight Connector 3">
            <a:extLst>
              <a:ext uri="{FF2B5EF4-FFF2-40B4-BE49-F238E27FC236}">
                <a16:creationId xmlns:a16="http://schemas.microsoft.com/office/drawing/2014/main" id="{A367756B-F241-411E-8DDC-D4EC19042891}"/>
              </a:ext>
            </a:extLst>
          </p:cNvPr>
          <p:cNvCxnSpPr/>
          <p:nvPr/>
        </p:nvCxnSpPr>
        <p:spPr bwMode="auto">
          <a:xfrm>
            <a:off x="3396595" y="2988580"/>
            <a:ext cx="0" cy="1013088"/>
          </a:xfrm>
          <a:prstGeom prst="line">
            <a:avLst/>
          </a:prstGeom>
          <a:solidFill>
            <a:schemeClr val="accent1"/>
          </a:solidFill>
          <a:ln w="38100" cap="flat" cmpd="sng" algn="ctr">
            <a:solidFill>
              <a:schemeClr val="bg1"/>
            </a:solidFill>
            <a:prstDash val="lgDashDotDot"/>
            <a:round/>
            <a:headEnd type="none" w="med" len="med"/>
            <a:tailEnd type="none" w="med" len="med"/>
          </a:ln>
          <a:effectLst/>
        </p:spPr>
      </p:cxnSp>
      <p:sp>
        <p:nvSpPr>
          <p:cNvPr id="8" name="Left Brace 7">
            <a:extLst>
              <a:ext uri="{FF2B5EF4-FFF2-40B4-BE49-F238E27FC236}">
                <a16:creationId xmlns:a16="http://schemas.microsoft.com/office/drawing/2014/main" id="{1C742F1F-7712-47B6-911A-671C4B7220D7}"/>
              </a:ext>
            </a:extLst>
          </p:cNvPr>
          <p:cNvSpPr/>
          <p:nvPr/>
        </p:nvSpPr>
        <p:spPr bwMode="auto">
          <a:xfrm>
            <a:off x="2026085" y="2407931"/>
            <a:ext cx="153947" cy="2234527"/>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itchFamily="34" charset="0"/>
            </a:endParaRPr>
          </a:p>
        </p:txBody>
      </p:sp>
      <p:sp>
        <p:nvSpPr>
          <p:cNvPr id="14" name="TextBox 13">
            <a:extLst>
              <a:ext uri="{FF2B5EF4-FFF2-40B4-BE49-F238E27FC236}">
                <a16:creationId xmlns:a16="http://schemas.microsoft.com/office/drawing/2014/main" id="{729C25F7-03C8-4C61-BC49-A3C5CD6C9383}"/>
              </a:ext>
            </a:extLst>
          </p:cNvPr>
          <p:cNvSpPr txBox="1"/>
          <p:nvPr/>
        </p:nvSpPr>
        <p:spPr>
          <a:xfrm>
            <a:off x="1779171" y="3325139"/>
            <a:ext cx="180319" cy="400110"/>
          </a:xfrm>
          <a:prstGeom prst="rect">
            <a:avLst/>
          </a:prstGeom>
          <a:noFill/>
        </p:spPr>
        <p:txBody>
          <a:bodyPr wrap="square" rtlCol="0">
            <a:spAutoFit/>
          </a:bodyPr>
          <a:lstStyle/>
          <a:p>
            <a:r>
              <a:rPr lang="en-IN" dirty="0"/>
              <a:t>N</a:t>
            </a:r>
          </a:p>
        </p:txBody>
      </p:sp>
      <p:sp>
        <p:nvSpPr>
          <p:cNvPr id="52" name="TextBox 51">
            <a:extLst>
              <a:ext uri="{FF2B5EF4-FFF2-40B4-BE49-F238E27FC236}">
                <a16:creationId xmlns:a16="http://schemas.microsoft.com/office/drawing/2014/main" id="{3902FD1F-DCB7-4E62-BA86-8D0104CD75ED}"/>
              </a:ext>
            </a:extLst>
          </p:cNvPr>
          <p:cNvSpPr txBox="1"/>
          <p:nvPr/>
        </p:nvSpPr>
        <p:spPr>
          <a:xfrm>
            <a:off x="1692672" y="5628912"/>
            <a:ext cx="2830709" cy="738664"/>
          </a:xfrm>
          <a:prstGeom prst="rect">
            <a:avLst/>
          </a:prstGeom>
          <a:noFill/>
        </p:spPr>
        <p:txBody>
          <a:bodyPr wrap="square" rtlCol="0">
            <a:spAutoFit/>
          </a:bodyPr>
          <a:lstStyle/>
          <a:p>
            <a:pPr algn="l"/>
            <a:r>
              <a:rPr lang="en-IN" sz="1400" dirty="0"/>
              <a:t>C- Convolution</a:t>
            </a:r>
          </a:p>
          <a:p>
            <a:pPr algn="l"/>
            <a:r>
              <a:rPr lang="en-IN" sz="1400" dirty="0"/>
              <a:t>B- Batch-Normalization</a:t>
            </a:r>
          </a:p>
          <a:p>
            <a:pPr algn="l"/>
            <a:r>
              <a:rPr lang="en-IN" sz="1400" dirty="0"/>
              <a:t>R- </a:t>
            </a:r>
            <a:r>
              <a:rPr lang="en-IN" sz="1400" dirty="0" err="1"/>
              <a:t>Relu</a:t>
            </a:r>
            <a:r>
              <a:rPr lang="en-IN" sz="1400" dirty="0"/>
              <a:t> activation</a:t>
            </a:r>
          </a:p>
        </p:txBody>
      </p:sp>
      <p:sp>
        <p:nvSpPr>
          <p:cNvPr id="53" name="TextBox 52">
            <a:extLst>
              <a:ext uri="{FF2B5EF4-FFF2-40B4-BE49-F238E27FC236}">
                <a16:creationId xmlns:a16="http://schemas.microsoft.com/office/drawing/2014/main" id="{6F81E56F-89B3-4C69-AC5F-4CD17BA2C511}"/>
              </a:ext>
            </a:extLst>
          </p:cNvPr>
          <p:cNvSpPr txBox="1"/>
          <p:nvPr/>
        </p:nvSpPr>
        <p:spPr>
          <a:xfrm>
            <a:off x="170037" y="986987"/>
            <a:ext cx="8526136" cy="584775"/>
          </a:xfrm>
          <a:prstGeom prst="rect">
            <a:avLst/>
          </a:prstGeom>
          <a:noFill/>
        </p:spPr>
        <p:txBody>
          <a:bodyPr wrap="square" rtlCol="0">
            <a:spAutoFit/>
          </a:bodyPr>
          <a:lstStyle/>
          <a:p>
            <a:pPr marL="800100" lvl="1" indent="-342900" algn="l">
              <a:buClr>
                <a:schemeClr val="bg2"/>
              </a:buClr>
              <a:buFont typeface="Wingdings" panose="05000000000000000000" pitchFamily="2" charset="2"/>
              <a:buChar char="§"/>
            </a:pPr>
            <a:r>
              <a:rPr lang="en-IN" sz="1600" dirty="0"/>
              <a:t>Decrease the number of CBR blocks from 8 to 5 in 2</a:t>
            </a:r>
            <a:r>
              <a:rPr lang="en-IN" sz="1600" baseline="30000" dirty="0"/>
              <a:t>nd</a:t>
            </a:r>
            <a:r>
              <a:rPr lang="en-IN" sz="1600" dirty="0"/>
              <a:t> stage and increase from 8 to 14 in 3</a:t>
            </a:r>
            <a:r>
              <a:rPr lang="en-IN" sz="1600" baseline="30000" dirty="0"/>
              <a:t>rd</a:t>
            </a:r>
            <a:r>
              <a:rPr lang="en-IN" sz="1600" dirty="0"/>
              <a:t> stage.</a:t>
            </a:r>
          </a:p>
        </p:txBody>
      </p:sp>
      <p:sp>
        <p:nvSpPr>
          <p:cNvPr id="17" name="Slide Number Placeholder 16">
            <a:extLst>
              <a:ext uri="{FF2B5EF4-FFF2-40B4-BE49-F238E27FC236}">
                <a16:creationId xmlns:a16="http://schemas.microsoft.com/office/drawing/2014/main" id="{D03A2F4C-1B2F-4298-8B25-89BE30A68831}"/>
              </a:ext>
            </a:extLst>
          </p:cNvPr>
          <p:cNvSpPr>
            <a:spLocks noGrp="1"/>
          </p:cNvSpPr>
          <p:nvPr>
            <p:ph type="sldNum" sz="quarter" idx="12"/>
          </p:nvPr>
        </p:nvSpPr>
        <p:spPr/>
        <p:txBody>
          <a:bodyPr/>
          <a:lstStyle/>
          <a:p>
            <a:fld id="{17CC94CD-1FE7-0C44-80F4-2964C2C99554}" type="slidenum">
              <a:rPr lang="en-US" noProof="0" smtClean="0"/>
              <a:pPr/>
              <a:t>40</a:t>
            </a:fld>
            <a:endParaRPr lang="en-US" noProof="0"/>
          </a:p>
        </p:txBody>
      </p:sp>
      <p:sp>
        <p:nvSpPr>
          <p:cNvPr id="54" name="Footer Placeholder 5">
            <a:extLst>
              <a:ext uri="{FF2B5EF4-FFF2-40B4-BE49-F238E27FC236}">
                <a16:creationId xmlns:a16="http://schemas.microsoft.com/office/drawing/2014/main" id="{BE50A2DC-6742-48FA-8F6D-D69E18D6270E}"/>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56" name="TextBox 55">
            <a:extLst>
              <a:ext uri="{FF2B5EF4-FFF2-40B4-BE49-F238E27FC236}">
                <a16:creationId xmlns:a16="http://schemas.microsoft.com/office/drawing/2014/main" id="{15A3C8C7-FCDF-452F-BDA8-AEF0204A860B}"/>
              </a:ext>
            </a:extLst>
          </p:cNvPr>
          <p:cNvSpPr txBox="1"/>
          <p:nvPr/>
        </p:nvSpPr>
        <p:spPr>
          <a:xfrm>
            <a:off x="0" y="674513"/>
            <a:ext cx="5899452" cy="400110"/>
          </a:xfrm>
          <a:prstGeom prst="rect">
            <a:avLst/>
          </a:prstGeom>
          <a:noFill/>
        </p:spPr>
        <p:txBody>
          <a:bodyPr wrap="square" rtlCol="0">
            <a:spAutoFit/>
          </a:bodyPr>
          <a:lstStyle/>
          <a:p>
            <a:pPr algn="l"/>
            <a:r>
              <a:rPr lang="en-IN" b="1" dirty="0"/>
              <a:t>Sub-pixel – 64 Filters with Deeper Third Stage</a:t>
            </a:r>
          </a:p>
        </p:txBody>
      </p:sp>
      <p:sp>
        <p:nvSpPr>
          <p:cNvPr id="51" name="TextBox 50">
            <a:extLst>
              <a:ext uri="{FF2B5EF4-FFF2-40B4-BE49-F238E27FC236}">
                <a16:creationId xmlns:a16="http://schemas.microsoft.com/office/drawing/2014/main" id="{6385EA95-DEC1-4D46-8E2E-F969C211DD1A}"/>
              </a:ext>
            </a:extLst>
          </p:cNvPr>
          <p:cNvSpPr txBox="1"/>
          <p:nvPr/>
        </p:nvSpPr>
        <p:spPr>
          <a:xfrm>
            <a:off x="5867528" y="5757442"/>
            <a:ext cx="2830709" cy="523220"/>
          </a:xfrm>
          <a:prstGeom prst="rect">
            <a:avLst/>
          </a:prstGeom>
          <a:noFill/>
        </p:spPr>
        <p:txBody>
          <a:bodyPr wrap="square" rtlCol="0">
            <a:spAutoFit/>
          </a:bodyPr>
          <a:lstStyle/>
          <a:p>
            <a:pPr algn="l"/>
            <a:r>
              <a:rPr lang="en-IN" sz="1400" dirty="0"/>
              <a:t>Output blocks-12,8,12</a:t>
            </a:r>
          </a:p>
          <a:p>
            <a:pPr algn="l"/>
            <a:r>
              <a:rPr lang="en-IN" sz="1400" dirty="0"/>
              <a:t> N-8,5,16</a:t>
            </a:r>
          </a:p>
        </p:txBody>
      </p:sp>
      <p:cxnSp>
        <p:nvCxnSpPr>
          <p:cNvPr id="113" name="Straight Connector 112">
            <a:extLst>
              <a:ext uri="{FF2B5EF4-FFF2-40B4-BE49-F238E27FC236}">
                <a16:creationId xmlns:a16="http://schemas.microsoft.com/office/drawing/2014/main" id="{91C4E3E5-8680-4432-829D-AE76824B4B5D}"/>
              </a:ext>
            </a:extLst>
          </p:cNvPr>
          <p:cNvCxnSpPr>
            <a:cxnSpLocks/>
            <a:stCxn id="92" idx="6"/>
          </p:cNvCxnSpPr>
          <p:nvPr/>
        </p:nvCxnSpPr>
        <p:spPr bwMode="auto">
          <a:xfrm flipH="1">
            <a:off x="214125" y="4919363"/>
            <a:ext cx="6732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79775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500"/>
                                        <p:tgtEl>
                                          <p:spTgt spid="9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fade">
                                      <p:cBhvr>
                                        <p:cTn id="24" dur="500"/>
                                        <p:tgtEl>
                                          <p:spTgt spid="97"/>
                                        </p:tgtEl>
                                      </p:cBhvr>
                                    </p:animEffect>
                                  </p:childTnLst>
                                </p:cTn>
                              </p:par>
                              <p:par>
                                <p:cTn id="25" presetID="10"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10" presetClass="entr" presetSubtype="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nodeType="with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500"/>
                                        <p:tgtEl>
                                          <p:spTgt spid="107"/>
                                        </p:tgtEl>
                                      </p:cBhvr>
                                    </p:animEffect>
                                  </p:childTnLst>
                                </p:cTn>
                              </p:par>
                              <p:par>
                                <p:cTn id="49" presetID="10"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500"/>
                                        <p:tgtEl>
                                          <p:spTgt spid="109"/>
                                        </p:tgtEl>
                                      </p:cBhvr>
                                    </p:animEffect>
                                  </p:childTnLst>
                                </p:cTn>
                              </p:par>
                              <p:par>
                                <p:cTn id="52" presetID="10" presetClass="entr" presetSubtype="0" fill="hold" nodeType="withEffect">
                                  <p:stCondLst>
                                    <p:cond delay="0"/>
                                  </p:stCondLst>
                                  <p:childTnLst>
                                    <p:set>
                                      <p:cBhvr>
                                        <p:cTn id="53" dur="1" fill="hold">
                                          <p:stCondLst>
                                            <p:cond delay="0"/>
                                          </p:stCondLst>
                                        </p:cTn>
                                        <p:tgtEl>
                                          <p:spTgt spid="111"/>
                                        </p:tgtEl>
                                        <p:attrNameLst>
                                          <p:attrName>style.visibility</p:attrName>
                                        </p:attrNameLst>
                                      </p:cBhvr>
                                      <p:to>
                                        <p:strVal val="visible"/>
                                      </p:to>
                                    </p:set>
                                    <p:animEffect transition="in" filter="fade">
                                      <p:cBhvr>
                                        <p:cTn id="54" dur="500"/>
                                        <p:tgtEl>
                                          <p:spTgt spid="1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fade">
                                      <p:cBhvr>
                                        <p:cTn id="57" dur="500"/>
                                        <p:tgtEl>
                                          <p:spTgt spid="116"/>
                                        </p:tgtEl>
                                      </p:cBhvr>
                                    </p:animEffect>
                                  </p:childTnLst>
                                </p:cTn>
                              </p:par>
                              <p:par>
                                <p:cTn id="58" presetID="10" presetClass="entr" presetSubtype="0" fill="hold" nodeType="with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childTnLst>
                                </p:cTn>
                              </p:par>
                              <p:par>
                                <p:cTn id="79" presetID="10" presetClass="entr" presetSubtype="0" fill="hold" nodeType="withEffect">
                                  <p:stCondLst>
                                    <p:cond delay="0"/>
                                  </p:stCondLst>
                                  <p:childTnLst>
                                    <p:set>
                                      <p:cBhvr>
                                        <p:cTn id="80" dur="1" fill="hold">
                                          <p:stCondLst>
                                            <p:cond delay="0"/>
                                          </p:stCondLst>
                                        </p:cTn>
                                        <p:tgtEl>
                                          <p:spTgt spid="113"/>
                                        </p:tgtEl>
                                        <p:attrNameLst>
                                          <p:attrName>style.visibility</p:attrName>
                                        </p:attrNameLst>
                                      </p:cBhvr>
                                      <p:to>
                                        <p:strVal val="visible"/>
                                      </p:to>
                                    </p:set>
                                    <p:animEffect transition="in" filter="fade">
                                      <p:cBhvr>
                                        <p:cTn id="8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2" grpId="0" animBg="1"/>
      <p:bldP spid="97" grpId="0"/>
      <p:bldP spid="75" grpId="0" animBg="1"/>
      <p:bldP spid="59" grpId="0" animBg="1"/>
      <p:bldP spid="74" grpId="0" animBg="1"/>
      <p:bldP spid="76" grpId="0" animBg="1"/>
      <p:bldP spid="116" grpId="0" animBg="1"/>
      <p:bldP spid="8" grpId="0" animBg="1"/>
      <p:bldP spid="14" grpId="0"/>
      <p:bldP spid="52" grpId="0"/>
      <p:bldP spid="53" grpId="0"/>
      <p:bldP spid="17" grpId="0"/>
      <p:bldP spid="54"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41</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pic>
        <p:nvPicPr>
          <p:cNvPr id="3" name="Picture 2">
            <a:extLst>
              <a:ext uri="{FF2B5EF4-FFF2-40B4-BE49-F238E27FC236}">
                <a16:creationId xmlns:a16="http://schemas.microsoft.com/office/drawing/2014/main" id="{18B86212-C561-4171-9301-FB0900C1E3F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736" y="1728028"/>
            <a:ext cx="7906528" cy="4148336"/>
          </a:xfrm>
          <a:prstGeom prst="rect">
            <a:avLst/>
          </a:prstGeom>
        </p:spPr>
      </p:pic>
    </p:spTree>
    <p:extLst>
      <p:ext uri="{BB962C8B-B14F-4D97-AF65-F5344CB8AC3E}">
        <p14:creationId xmlns:p14="http://schemas.microsoft.com/office/powerpoint/2010/main" val="43266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1CD25B-A259-4002-812E-07705EAE290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736" y="1728028"/>
            <a:ext cx="7906528" cy="4148336"/>
          </a:xfrm>
          <a:prstGeom prst="rect">
            <a:avLst/>
          </a:prstGeom>
        </p:spPr>
      </p:pic>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42</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981801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2FC228-79E1-42E7-BCCC-287529D1008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8736" y="1728028"/>
            <a:ext cx="7946152" cy="4148336"/>
          </a:xfrm>
          <a:prstGeom prst="rect">
            <a:avLst/>
          </a:prstGeom>
        </p:spPr>
      </p:pic>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43</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4020110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D2C8-422F-407E-B3BA-95B2EA9C172B}"/>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FC6697F2-32CA-4418-BF35-0D00F804911B}"/>
              </a:ext>
            </a:extLst>
          </p:cNvPr>
          <p:cNvSpPr>
            <a:spLocks noGrp="1"/>
          </p:cNvSpPr>
          <p:nvPr>
            <p:ph idx="1"/>
          </p:nvPr>
        </p:nvSpPr>
        <p:spPr/>
        <p:txBody>
          <a:bodyPr/>
          <a:lstStyle/>
          <a:p>
            <a:r>
              <a:rPr lang="en-IN" dirty="0">
                <a:solidFill>
                  <a:schemeClr val="bg1">
                    <a:lumMod val="75000"/>
                  </a:schemeClr>
                </a:solidFill>
              </a:rPr>
              <a:t>Introduction</a:t>
            </a:r>
          </a:p>
          <a:p>
            <a:r>
              <a:rPr lang="en-IN" dirty="0">
                <a:solidFill>
                  <a:schemeClr val="bg1">
                    <a:lumMod val="75000"/>
                  </a:schemeClr>
                </a:solidFill>
              </a:rPr>
              <a:t>Motivation</a:t>
            </a:r>
          </a:p>
          <a:p>
            <a:r>
              <a:rPr lang="en-IN" dirty="0">
                <a:solidFill>
                  <a:schemeClr val="bg1">
                    <a:lumMod val="75000"/>
                  </a:schemeClr>
                </a:solidFill>
              </a:rPr>
              <a:t>Original 3-stage Structure</a:t>
            </a:r>
          </a:p>
          <a:p>
            <a:r>
              <a:rPr lang="en-IN" dirty="0">
                <a:solidFill>
                  <a:schemeClr val="bg1">
                    <a:lumMod val="75000"/>
                  </a:schemeClr>
                </a:solidFill>
              </a:rPr>
              <a:t>Sub-pixel based Structure</a:t>
            </a:r>
          </a:p>
          <a:p>
            <a:r>
              <a:rPr lang="en-IN" dirty="0"/>
              <a:t>Experiments</a:t>
            </a:r>
          </a:p>
          <a:p>
            <a:pPr lvl="1"/>
            <a:r>
              <a:rPr lang="en-IN" dirty="0">
                <a:solidFill>
                  <a:schemeClr val="bg1">
                    <a:lumMod val="75000"/>
                  </a:schemeClr>
                </a:solidFill>
              </a:rPr>
              <a:t>Experiments on Network Model</a:t>
            </a:r>
          </a:p>
          <a:p>
            <a:pPr lvl="1"/>
            <a:r>
              <a:rPr lang="en-IN" dirty="0"/>
              <a:t>Experiments on Datasets</a:t>
            </a:r>
          </a:p>
          <a:p>
            <a:pPr lvl="1"/>
            <a:r>
              <a:rPr lang="en-IN" dirty="0">
                <a:solidFill>
                  <a:schemeClr val="bg1">
                    <a:lumMod val="75000"/>
                  </a:schemeClr>
                </a:solidFill>
              </a:rPr>
              <a:t>Self-ensemble Algorithm</a:t>
            </a:r>
          </a:p>
          <a:p>
            <a:r>
              <a:rPr lang="en-IN" dirty="0"/>
              <a:t>Comparison of Models</a:t>
            </a:r>
            <a:endParaRPr lang="en-IN" dirty="0">
              <a:solidFill>
                <a:schemeClr val="bg1">
                  <a:lumMod val="75000"/>
                </a:schemeClr>
              </a:solidFill>
            </a:endParaRPr>
          </a:p>
          <a:p>
            <a:r>
              <a:rPr lang="en-IN" dirty="0">
                <a:solidFill>
                  <a:schemeClr val="bg1">
                    <a:lumMod val="75000"/>
                  </a:schemeClr>
                </a:solidFill>
              </a:rPr>
              <a:t>Conclusions &amp; Future plans</a:t>
            </a:r>
          </a:p>
          <a:p>
            <a:pPr lvl="1"/>
            <a:endParaRPr lang="en-IN" dirty="0"/>
          </a:p>
        </p:txBody>
      </p:sp>
      <p:sp>
        <p:nvSpPr>
          <p:cNvPr id="4" name="Slide Number Placeholder 3">
            <a:extLst>
              <a:ext uri="{FF2B5EF4-FFF2-40B4-BE49-F238E27FC236}">
                <a16:creationId xmlns:a16="http://schemas.microsoft.com/office/drawing/2014/main" id="{B843E0C2-612A-47D6-A3E2-F57984535840}"/>
              </a:ext>
            </a:extLst>
          </p:cNvPr>
          <p:cNvSpPr>
            <a:spLocks noGrp="1"/>
          </p:cNvSpPr>
          <p:nvPr>
            <p:ph type="sldNum" sz="quarter" idx="12"/>
          </p:nvPr>
        </p:nvSpPr>
        <p:spPr/>
        <p:txBody>
          <a:bodyPr/>
          <a:lstStyle/>
          <a:p>
            <a:fld id="{17CC94CD-1FE7-0C44-80F4-2964C2C99554}" type="slidenum">
              <a:rPr lang="en-US" noProof="0" smtClean="0"/>
              <a:pPr/>
              <a:t>44</a:t>
            </a:fld>
            <a:endParaRPr lang="en-US" noProof="0"/>
          </a:p>
        </p:txBody>
      </p:sp>
      <p:sp>
        <p:nvSpPr>
          <p:cNvPr id="7" name="Footer Placeholder 5">
            <a:extLst>
              <a:ext uri="{FF2B5EF4-FFF2-40B4-BE49-F238E27FC236}">
                <a16:creationId xmlns:a16="http://schemas.microsoft.com/office/drawing/2014/main" id="{DD949991-9447-4B70-8C13-8BEB8D97476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97817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70D1-3C93-43DA-B707-3655CD9A6222}"/>
              </a:ext>
            </a:extLst>
          </p:cNvPr>
          <p:cNvSpPr>
            <a:spLocks noGrp="1"/>
          </p:cNvSpPr>
          <p:nvPr>
            <p:ph type="title"/>
          </p:nvPr>
        </p:nvSpPr>
        <p:spPr/>
        <p:txBody>
          <a:bodyPr/>
          <a:lstStyle/>
          <a:p>
            <a:r>
              <a:rPr lang="en-US" dirty="0"/>
              <a:t>Flickr500 Dataset</a:t>
            </a:r>
          </a:p>
        </p:txBody>
      </p:sp>
      <p:sp>
        <p:nvSpPr>
          <p:cNvPr id="3" name="Content Placeholder 2">
            <a:extLst>
              <a:ext uri="{FF2B5EF4-FFF2-40B4-BE49-F238E27FC236}">
                <a16:creationId xmlns:a16="http://schemas.microsoft.com/office/drawing/2014/main" id="{06BBED55-6387-4F29-87B4-55B946649DEA}"/>
              </a:ext>
            </a:extLst>
          </p:cNvPr>
          <p:cNvSpPr>
            <a:spLocks noGrp="1"/>
          </p:cNvSpPr>
          <p:nvPr>
            <p:ph idx="1"/>
          </p:nvPr>
        </p:nvSpPr>
        <p:spPr>
          <a:xfrm>
            <a:off x="508000" y="1701800"/>
            <a:ext cx="8128000" cy="4584700"/>
          </a:xfrm>
        </p:spPr>
        <p:txBody>
          <a:bodyPr/>
          <a:lstStyle/>
          <a:p>
            <a:r>
              <a:rPr lang="en-US" dirty="0"/>
              <a:t>500 colorful images with less inter-channel correlation</a:t>
            </a:r>
          </a:p>
          <a:p>
            <a:r>
              <a:rPr lang="en-US" dirty="0"/>
              <a:t>500 + 4644 WED images used for training</a:t>
            </a:r>
          </a:p>
          <a:p>
            <a:r>
              <a:rPr lang="en-US" dirty="0"/>
              <a:t>Used Sub-pixel double resnet+ inception model to train</a:t>
            </a:r>
          </a:p>
        </p:txBody>
      </p:sp>
      <p:sp>
        <p:nvSpPr>
          <p:cNvPr id="4" name="Slide Number Placeholder 3">
            <a:extLst>
              <a:ext uri="{FF2B5EF4-FFF2-40B4-BE49-F238E27FC236}">
                <a16:creationId xmlns:a16="http://schemas.microsoft.com/office/drawing/2014/main" id="{E9AD0AFD-2EBB-4FA3-B0BC-F4ED587B0B57}"/>
              </a:ext>
            </a:extLst>
          </p:cNvPr>
          <p:cNvSpPr>
            <a:spLocks noGrp="1"/>
          </p:cNvSpPr>
          <p:nvPr>
            <p:ph type="sldNum" sz="quarter" idx="12"/>
          </p:nvPr>
        </p:nvSpPr>
        <p:spPr/>
        <p:txBody>
          <a:bodyPr/>
          <a:lstStyle/>
          <a:p>
            <a:fld id="{17CC94CD-1FE7-0C44-80F4-2964C2C99554}" type="slidenum">
              <a:rPr lang="en-US" noProof="0" smtClean="0"/>
              <a:pPr/>
              <a:t>45</a:t>
            </a:fld>
            <a:endParaRPr lang="en-US" noProof="0"/>
          </a:p>
        </p:txBody>
      </p:sp>
      <p:pic>
        <p:nvPicPr>
          <p:cNvPr id="5" name="Picture 4">
            <a:extLst>
              <a:ext uri="{FF2B5EF4-FFF2-40B4-BE49-F238E27FC236}">
                <a16:creationId xmlns:a16="http://schemas.microsoft.com/office/drawing/2014/main" id="{E50A16E8-CB8E-4380-84C4-86E954E468EE}"/>
              </a:ext>
            </a:extLst>
          </p:cNvPr>
          <p:cNvPicPr>
            <a:picLocks noChangeAspect="1"/>
          </p:cNvPicPr>
          <p:nvPr/>
        </p:nvPicPr>
        <p:blipFill>
          <a:blip r:embed="rId2"/>
          <a:stretch>
            <a:fillRect/>
          </a:stretch>
        </p:blipFill>
        <p:spPr>
          <a:xfrm>
            <a:off x="815926" y="3054448"/>
            <a:ext cx="6443003" cy="3232052"/>
          </a:xfrm>
          <a:prstGeom prst="rect">
            <a:avLst/>
          </a:prstGeom>
        </p:spPr>
      </p:pic>
      <p:sp>
        <p:nvSpPr>
          <p:cNvPr id="6" name="TextBox 5">
            <a:extLst>
              <a:ext uri="{FF2B5EF4-FFF2-40B4-BE49-F238E27FC236}">
                <a16:creationId xmlns:a16="http://schemas.microsoft.com/office/drawing/2014/main" id="{DC13A533-36D6-4BA3-997B-716C01250C59}"/>
              </a:ext>
            </a:extLst>
          </p:cNvPr>
          <p:cNvSpPr txBox="1"/>
          <p:nvPr/>
        </p:nvSpPr>
        <p:spPr>
          <a:xfrm>
            <a:off x="722489" y="6008210"/>
            <a:ext cx="7605585" cy="276999"/>
          </a:xfrm>
          <a:prstGeom prst="rect">
            <a:avLst/>
          </a:prstGeom>
          <a:noFill/>
        </p:spPr>
        <p:txBody>
          <a:bodyPr wrap="square" rtlCol="0">
            <a:spAutoFit/>
          </a:bodyPr>
          <a:lstStyle/>
          <a:p>
            <a:pPr algn="l"/>
            <a:r>
              <a:rPr lang="en-IN" sz="1200" u="sng" dirty="0">
                <a:hlinkClick r:id="rId3">
                  <a:extLst>
                    <a:ext uri="{A12FA001-AC4F-418D-AE19-62706E023703}">
                      <ahyp:hlinkClr xmlns:ahyp="http://schemas.microsoft.com/office/drawing/2018/hyperlinkcolor" val="tx"/>
                    </a:ext>
                  </a:extLst>
                </a:hlinkClick>
              </a:rPr>
              <a:t>Image source: http://www.cmlab.csie.ntu.edu.tw/project/Deep-Demosaic/</a:t>
            </a:r>
            <a:endParaRPr lang="en-IN" sz="1200" u="sng" dirty="0"/>
          </a:p>
        </p:txBody>
      </p:sp>
      <p:sp>
        <p:nvSpPr>
          <p:cNvPr id="7" name="Footer Placeholder 5">
            <a:extLst>
              <a:ext uri="{FF2B5EF4-FFF2-40B4-BE49-F238E27FC236}">
                <a16:creationId xmlns:a16="http://schemas.microsoft.com/office/drawing/2014/main" id="{E3E3A36A-00F4-4315-8BA2-F7289B9B16D2}"/>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484109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5E493-C936-4087-9D7A-C68752DD59CC}"/>
              </a:ext>
            </a:extLst>
          </p:cNvPr>
          <p:cNvSpPr>
            <a:spLocks noGrp="1"/>
          </p:cNvSpPr>
          <p:nvPr>
            <p:ph type="title"/>
          </p:nvPr>
        </p:nvSpPr>
        <p:spPr/>
        <p:txBody>
          <a:bodyPr/>
          <a:lstStyle/>
          <a:p>
            <a:r>
              <a:rPr lang="en-US" dirty="0"/>
              <a:t>Low PSNR Image Improvement Dataset</a:t>
            </a:r>
          </a:p>
        </p:txBody>
      </p:sp>
      <p:pic>
        <p:nvPicPr>
          <p:cNvPr id="6" name="Content Placeholder 5">
            <a:extLst>
              <a:ext uri="{FF2B5EF4-FFF2-40B4-BE49-F238E27FC236}">
                <a16:creationId xmlns:a16="http://schemas.microsoft.com/office/drawing/2014/main" id="{2E84111E-5D91-427D-9FAE-B223617F3751}"/>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28172" y="1451328"/>
            <a:ext cx="5852172" cy="4389129"/>
          </a:xfrm>
        </p:spPr>
      </p:pic>
      <p:sp>
        <p:nvSpPr>
          <p:cNvPr id="4" name="Slide Number Placeholder 3">
            <a:extLst>
              <a:ext uri="{FF2B5EF4-FFF2-40B4-BE49-F238E27FC236}">
                <a16:creationId xmlns:a16="http://schemas.microsoft.com/office/drawing/2014/main" id="{CD689D1E-9E63-4F6F-82BA-7F6FFA75733E}"/>
              </a:ext>
            </a:extLst>
          </p:cNvPr>
          <p:cNvSpPr>
            <a:spLocks noGrp="1"/>
          </p:cNvSpPr>
          <p:nvPr>
            <p:ph type="sldNum" sz="quarter" idx="12"/>
          </p:nvPr>
        </p:nvSpPr>
        <p:spPr/>
        <p:txBody>
          <a:bodyPr/>
          <a:lstStyle/>
          <a:p>
            <a:fld id="{17CC94CD-1FE7-0C44-80F4-2964C2C99554}" type="slidenum">
              <a:rPr lang="en-US" noProof="0" smtClean="0"/>
              <a:pPr/>
              <a:t>46</a:t>
            </a:fld>
            <a:endParaRPr lang="en-US" noProof="0"/>
          </a:p>
        </p:txBody>
      </p:sp>
      <p:sp>
        <p:nvSpPr>
          <p:cNvPr id="7" name="TextBox 6">
            <a:extLst>
              <a:ext uri="{FF2B5EF4-FFF2-40B4-BE49-F238E27FC236}">
                <a16:creationId xmlns:a16="http://schemas.microsoft.com/office/drawing/2014/main" id="{9D898052-1E7D-4E36-9D68-4303C0A3340A}"/>
              </a:ext>
            </a:extLst>
          </p:cNvPr>
          <p:cNvSpPr txBox="1"/>
          <p:nvPr/>
        </p:nvSpPr>
        <p:spPr>
          <a:xfrm>
            <a:off x="5980344" y="1451328"/>
            <a:ext cx="2924505" cy="3785652"/>
          </a:xfrm>
          <a:prstGeom prst="rect">
            <a:avLst/>
          </a:prstGeom>
          <a:noFill/>
        </p:spPr>
        <p:txBody>
          <a:bodyPr wrap="square" rtlCol="0">
            <a:spAutoFit/>
          </a:bodyPr>
          <a:lstStyle/>
          <a:p>
            <a:pPr algn="l"/>
            <a:r>
              <a:rPr lang="en-US" sz="1600" dirty="0"/>
              <a:t>Method-1- original 3-stage 	  structure</a:t>
            </a:r>
          </a:p>
          <a:p>
            <a:pPr algn="l"/>
            <a:r>
              <a:rPr lang="en-US" sz="1600" dirty="0"/>
              <a:t>Method-2- Sub-pixel 128 	  filters</a:t>
            </a:r>
          </a:p>
          <a:p>
            <a:pPr algn="l"/>
            <a:r>
              <a:rPr lang="en-US" sz="1600" dirty="0"/>
              <a:t>Method-3- Sub-pixel inception</a:t>
            </a:r>
          </a:p>
          <a:p>
            <a:pPr algn="l"/>
            <a:r>
              <a:rPr lang="en-US" sz="1600" dirty="0"/>
              <a:t>Method-4- Sub-pixel group-	 convolution</a:t>
            </a:r>
          </a:p>
          <a:p>
            <a:pPr algn="l"/>
            <a:r>
              <a:rPr lang="en-US" sz="1600" dirty="0"/>
              <a:t>Method-5- Sub-pixel double-	  resnet</a:t>
            </a:r>
          </a:p>
          <a:p>
            <a:pPr algn="l"/>
            <a:r>
              <a:rPr lang="en-US" sz="1600" dirty="0"/>
              <a:t>Method-6 Sub-pixel double-           	</a:t>
            </a:r>
            <a:r>
              <a:rPr lang="en-US" sz="1600" dirty="0" err="1"/>
              <a:t>resnet+inception</a:t>
            </a:r>
            <a:endParaRPr lang="en-US" sz="1600" dirty="0"/>
          </a:p>
          <a:p>
            <a:pPr algn="l"/>
            <a:r>
              <a:rPr lang="en-US" sz="1600" dirty="0"/>
              <a:t>Method-7- Sub-pixel 64 filters 	  with improvement</a:t>
            </a:r>
          </a:p>
          <a:p>
            <a:pPr algn="l"/>
            <a:r>
              <a:rPr lang="en-US" sz="1600" dirty="0"/>
              <a:t>Method-8- Sub-pixel 64 	  </a:t>
            </a:r>
            <a:r>
              <a:rPr lang="en-US" sz="1600" dirty="0" err="1"/>
              <a:t>filters+RB</a:t>
            </a:r>
            <a:r>
              <a:rPr lang="en-US" sz="1600" dirty="0"/>
              <a:t> network</a:t>
            </a:r>
          </a:p>
        </p:txBody>
      </p:sp>
      <p:sp>
        <p:nvSpPr>
          <p:cNvPr id="8" name="Footer Placeholder 5">
            <a:extLst>
              <a:ext uri="{FF2B5EF4-FFF2-40B4-BE49-F238E27FC236}">
                <a16:creationId xmlns:a16="http://schemas.microsoft.com/office/drawing/2014/main" id="{4509B2FA-208C-40D7-9BA1-9DFF73F297FE}"/>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2162548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70D1-3C93-43DA-B707-3655CD9A6222}"/>
              </a:ext>
            </a:extLst>
          </p:cNvPr>
          <p:cNvSpPr>
            <a:spLocks noGrp="1"/>
          </p:cNvSpPr>
          <p:nvPr>
            <p:ph type="title"/>
          </p:nvPr>
        </p:nvSpPr>
        <p:spPr/>
        <p:txBody>
          <a:bodyPr/>
          <a:lstStyle/>
          <a:p>
            <a:r>
              <a:rPr lang="en-US" dirty="0"/>
              <a:t>Low PSNR Image Improvement Dataset</a:t>
            </a:r>
          </a:p>
        </p:txBody>
      </p:sp>
      <p:sp>
        <p:nvSpPr>
          <p:cNvPr id="3" name="Content Placeholder 2">
            <a:extLst>
              <a:ext uri="{FF2B5EF4-FFF2-40B4-BE49-F238E27FC236}">
                <a16:creationId xmlns:a16="http://schemas.microsoft.com/office/drawing/2014/main" id="{06BBED55-6387-4F29-87B4-55B946649DEA}"/>
              </a:ext>
            </a:extLst>
          </p:cNvPr>
          <p:cNvSpPr>
            <a:spLocks noGrp="1"/>
          </p:cNvSpPr>
          <p:nvPr>
            <p:ph idx="1"/>
          </p:nvPr>
        </p:nvSpPr>
        <p:spPr/>
        <p:txBody>
          <a:bodyPr/>
          <a:lstStyle/>
          <a:p>
            <a:pPr>
              <a:buFont typeface="Wingdings" panose="05000000000000000000" pitchFamily="2" charset="2"/>
              <a:buChar char="§"/>
            </a:pPr>
            <a:r>
              <a:rPr lang="en-US" dirty="0"/>
              <a:t>Top 100 images from image search are selected.</a:t>
            </a:r>
          </a:p>
          <a:p>
            <a:pPr>
              <a:buFont typeface="Wingdings" panose="05000000000000000000" pitchFamily="2" charset="2"/>
              <a:buChar char="§"/>
            </a:pPr>
            <a:r>
              <a:rPr lang="en-US" dirty="0"/>
              <a:t> 45/100 images selected for training based on histogram correlation.</a:t>
            </a:r>
          </a:p>
          <a:p>
            <a:pPr>
              <a:buFont typeface="Wingdings" panose="05000000000000000000" pitchFamily="2" charset="2"/>
              <a:buChar char="§"/>
            </a:pPr>
            <a:r>
              <a:rPr lang="en-US" dirty="0"/>
              <a:t> Sub-pixel 64-filters with improvement model is used for training.</a:t>
            </a:r>
          </a:p>
        </p:txBody>
      </p:sp>
      <p:sp>
        <p:nvSpPr>
          <p:cNvPr id="4" name="Slide Number Placeholder 3">
            <a:extLst>
              <a:ext uri="{FF2B5EF4-FFF2-40B4-BE49-F238E27FC236}">
                <a16:creationId xmlns:a16="http://schemas.microsoft.com/office/drawing/2014/main" id="{E9AD0AFD-2EBB-4FA3-B0BC-F4ED587B0B57}"/>
              </a:ext>
            </a:extLst>
          </p:cNvPr>
          <p:cNvSpPr>
            <a:spLocks noGrp="1"/>
          </p:cNvSpPr>
          <p:nvPr>
            <p:ph type="sldNum" sz="quarter" idx="12"/>
          </p:nvPr>
        </p:nvSpPr>
        <p:spPr/>
        <p:txBody>
          <a:bodyPr/>
          <a:lstStyle/>
          <a:p>
            <a:fld id="{17CC94CD-1FE7-0C44-80F4-2964C2C99554}" type="slidenum">
              <a:rPr lang="en-US" noProof="0" smtClean="0"/>
              <a:pPr/>
              <a:t>47</a:t>
            </a:fld>
            <a:endParaRPr lang="en-US" noProof="0"/>
          </a:p>
        </p:txBody>
      </p:sp>
      <p:pic>
        <p:nvPicPr>
          <p:cNvPr id="6" name="Picture 5">
            <a:extLst>
              <a:ext uri="{FF2B5EF4-FFF2-40B4-BE49-F238E27FC236}">
                <a16:creationId xmlns:a16="http://schemas.microsoft.com/office/drawing/2014/main" id="{9B0BDFEB-16BD-4DCD-A99F-080F23709A4F}"/>
              </a:ext>
            </a:extLst>
          </p:cNvPr>
          <p:cNvPicPr>
            <a:picLocks noChangeAspect="1"/>
          </p:cNvPicPr>
          <p:nvPr/>
        </p:nvPicPr>
        <p:blipFill>
          <a:blip r:embed="rId2"/>
          <a:stretch>
            <a:fillRect/>
          </a:stretch>
        </p:blipFill>
        <p:spPr>
          <a:xfrm>
            <a:off x="956603" y="2781886"/>
            <a:ext cx="6664653" cy="3390314"/>
          </a:xfrm>
          <a:prstGeom prst="rect">
            <a:avLst/>
          </a:prstGeom>
        </p:spPr>
      </p:pic>
      <p:sp>
        <p:nvSpPr>
          <p:cNvPr id="7" name="Footer Placeholder 5">
            <a:extLst>
              <a:ext uri="{FF2B5EF4-FFF2-40B4-BE49-F238E27FC236}">
                <a16:creationId xmlns:a16="http://schemas.microsoft.com/office/drawing/2014/main" id="{68359D15-F8D5-43B1-B5CB-20BCD69AFF12}"/>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538148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48</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pic>
        <p:nvPicPr>
          <p:cNvPr id="10" name="Picture 9">
            <a:extLst>
              <a:ext uri="{FF2B5EF4-FFF2-40B4-BE49-F238E27FC236}">
                <a16:creationId xmlns:a16="http://schemas.microsoft.com/office/drawing/2014/main" id="{5124BEEE-323E-4850-BEEC-90FEB4CFADE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024" y="1878660"/>
            <a:ext cx="8811786" cy="4148336"/>
          </a:xfrm>
          <a:prstGeom prst="rect">
            <a:avLst/>
          </a:prstGeom>
        </p:spPr>
      </p:pic>
    </p:spTree>
    <p:extLst>
      <p:ext uri="{BB962C8B-B14F-4D97-AF65-F5344CB8AC3E}">
        <p14:creationId xmlns:p14="http://schemas.microsoft.com/office/powerpoint/2010/main" val="3385873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97D36-68C2-438B-9392-97132EF235C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6253" y="1854910"/>
            <a:ext cx="8811786" cy="4148336"/>
          </a:xfrm>
          <a:prstGeom prst="rect">
            <a:avLst/>
          </a:prstGeom>
        </p:spPr>
      </p:pic>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49</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1833717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D2C8-422F-407E-B3BA-95B2EA9C172B}"/>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FC6697F2-32CA-4418-BF35-0D00F804911B}"/>
              </a:ext>
            </a:extLst>
          </p:cNvPr>
          <p:cNvSpPr>
            <a:spLocks noGrp="1"/>
          </p:cNvSpPr>
          <p:nvPr>
            <p:ph idx="1"/>
          </p:nvPr>
        </p:nvSpPr>
        <p:spPr/>
        <p:txBody>
          <a:bodyPr/>
          <a:lstStyle/>
          <a:p>
            <a:r>
              <a:rPr lang="en-IN" dirty="0">
                <a:solidFill>
                  <a:schemeClr val="bg1">
                    <a:lumMod val="75000"/>
                  </a:schemeClr>
                </a:solidFill>
              </a:rPr>
              <a:t>Introduction</a:t>
            </a:r>
          </a:p>
          <a:p>
            <a:r>
              <a:rPr lang="en-IN" dirty="0"/>
              <a:t>Motivation</a:t>
            </a:r>
          </a:p>
          <a:p>
            <a:r>
              <a:rPr lang="en-IN" dirty="0">
                <a:solidFill>
                  <a:schemeClr val="bg1">
                    <a:lumMod val="75000"/>
                  </a:schemeClr>
                </a:solidFill>
              </a:rPr>
              <a:t>Original 3-stage Structure</a:t>
            </a:r>
          </a:p>
          <a:p>
            <a:r>
              <a:rPr lang="en-IN" dirty="0">
                <a:solidFill>
                  <a:schemeClr val="bg1">
                    <a:lumMod val="75000"/>
                  </a:schemeClr>
                </a:solidFill>
              </a:rPr>
              <a:t>Sub-pixel based Structure</a:t>
            </a:r>
          </a:p>
          <a:p>
            <a:r>
              <a:rPr lang="en-IN" dirty="0">
                <a:solidFill>
                  <a:schemeClr val="bg1">
                    <a:lumMod val="75000"/>
                  </a:schemeClr>
                </a:solidFill>
              </a:rPr>
              <a:t>Experiments</a:t>
            </a:r>
          </a:p>
          <a:p>
            <a:pPr lvl="1"/>
            <a:r>
              <a:rPr lang="en-IN" dirty="0">
                <a:solidFill>
                  <a:schemeClr val="bg1">
                    <a:lumMod val="75000"/>
                  </a:schemeClr>
                </a:solidFill>
              </a:rPr>
              <a:t>Experiments on Network Model</a:t>
            </a:r>
          </a:p>
          <a:p>
            <a:pPr lvl="1"/>
            <a:r>
              <a:rPr lang="en-IN" dirty="0">
                <a:solidFill>
                  <a:schemeClr val="bg1">
                    <a:lumMod val="75000"/>
                  </a:schemeClr>
                </a:solidFill>
              </a:rPr>
              <a:t>Experiments on Datasets</a:t>
            </a:r>
          </a:p>
          <a:p>
            <a:pPr lvl="1"/>
            <a:r>
              <a:rPr lang="en-IN" dirty="0">
                <a:solidFill>
                  <a:schemeClr val="bg1">
                    <a:lumMod val="75000"/>
                  </a:schemeClr>
                </a:solidFill>
              </a:rPr>
              <a:t>Self-ensemble Algorithm</a:t>
            </a:r>
          </a:p>
          <a:p>
            <a:r>
              <a:rPr lang="en-IN" dirty="0">
                <a:solidFill>
                  <a:schemeClr val="bg1">
                    <a:lumMod val="75000"/>
                  </a:schemeClr>
                </a:solidFill>
              </a:rPr>
              <a:t>Comparison of Models</a:t>
            </a:r>
          </a:p>
          <a:p>
            <a:r>
              <a:rPr lang="en-IN" dirty="0">
                <a:solidFill>
                  <a:schemeClr val="bg1">
                    <a:lumMod val="75000"/>
                  </a:schemeClr>
                </a:solidFill>
              </a:rPr>
              <a:t>Conclusions &amp; Future plans</a:t>
            </a:r>
          </a:p>
          <a:p>
            <a:pPr lvl="1"/>
            <a:endParaRPr lang="en-IN" dirty="0"/>
          </a:p>
        </p:txBody>
      </p:sp>
      <p:sp>
        <p:nvSpPr>
          <p:cNvPr id="4" name="Slide Number Placeholder 3">
            <a:extLst>
              <a:ext uri="{FF2B5EF4-FFF2-40B4-BE49-F238E27FC236}">
                <a16:creationId xmlns:a16="http://schemas.microsoft.com/office/drawing/2014/main" id="{B843E0C2-612A-47D6-A3E2-F57984535840}"/>
              </a:ext>
            </a:extLst>
          </p:cNvPr>
          <p:cNvSpPr>
            <a:spLocks noGrp="1"/>
          </p:cNvSpPr>
          <p:nvPr>
            <p:ph type="sldNum" sz="quarter" idx="12"/>
          </p:nvPr>
        </p:nvSpPr>
        <p:spPr/>
        <p:txBody>
          <a:bodyPr/>
          <a:lstStyle/>
          <a:p>
            <a:fld id="{17CC94CD-1FE7-0C44-80F4-2964C2C99554}" type="slidenum">
              <a:rPr lang="en-US" noProof="0" smtClean="0"/>
              <a:pPr/>
              <a:t>5</a:t>
            </a:fld>
            <a:endParaRPr lang="en-US" noProof="0"/>
          </a:p>
        </p:txBody>
      </p:sp>
      <p:sp>
        <p:nvSpPr>
          <p:cNvPr id="7" name="Footer Placeholder 5">
            <a:extLst>
              <a:ext uri="{FF2B5EF4-FFF2-40B4-BE49-F238E27FC236}">
                <a16:creationId xmlns:a16="http://schemas.microsoft.com/office/drawing/2014/main" id="{DD949991-9447-4B70-8C13-8BEB8D97476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024218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50</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pic>
        <p:nvPicPr>
          <p:cNvPr id="6" name="Picture 5">
            <a:extLst>
              <a:ext uri="{FF2B5EF4-FFF2-40B4-BE49-F238E27FC236}">
                <a16:creationId xmlns:a16="http://schemas.microsoft.com/office/drawing/2014/main" id="{1632734E-C780-468E-ABA9-1E70DCB6D2A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6107" y="1807934"/>
            <a:ext cx="8851410" cy="4148336"/>
          </a:xfrm>
          <a:prstGeom prst="rect">
            <a:avLst/>
          </a:prstGeom>
        </p:spPr>
      </p:pic>
    </p:spTree>
    <p:extLst>
      <p:ext uri="{BB962C8B-B14F-4D97-AF65-F5344CB8AC3E}">
        <p14:creationId xmlns:p14="http://schemas.microsoft.com/office/powerpoint/2010/main" val="2737322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312E0F-EB16-4C8D-81D3-46B78D67C5B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6253" y="3565869"/>
            <a:ext cx="9047747" cy="2743011"/>
          </a:xfrm>
          <a:prstGeom prst="rect">
            <a:avLst/>
          </a:prstGeom>
        </p:spPr>
      </p:pic>
      <p:sp>
        <p:nvSpPr>
          <p:cNvPr id="4" name="Slide Number Placeholder 3">
            <a:extLst>
              <a:ext uri="{FF2B5EF4-FFF2-40B4-BE49-F238E27FC236}">
                <a16:creationId xmlns:a16="http://schemas.microsoft.com/office/drawing/2014/main" id="{6664A7D7-6FCD-43D5-8443-FA1BE3368F78}"/>
              </a:ext>
            </a:extLst>
          </p:cNvPr>
          <p:cNvSpPr>
            <a:spLocks noGrp="1"/>
          </p:cNvSpPr>
          <p:nvPr>
            <p:ph type="sldNum" sz="quarter" idx="12"/>
          </p:nvPr>
        </p:nvSpPr>
        <p:spPr/>
        <p:txBody>
          <a:bodyPr/>
          <a:lstStyle/>
          <a:p>
            <a:fld id="{17CC94CD-1FE7-0C44-80F4-2964C2C99554}" type="slidenum">
              <a:rPr lang="en-US" noProof="0" smtClean="0"/>
              <a:pPr/>
              <a:t>51</a:t>
            </a:fld>
            <a:endParaRPr lang="en-US" noProof="0"/>
          </a:p>
        </p:txBody>
      </p:sp>
      <p:pic>
        <p:nvPicPr>
          <p:cNvPr id="10" name="Picture 9">
            <a:extLst>
              <a:ext uri="{FF2B5EF4-FFF2-40B4-BE49-F238E27FC236}">
                <a16:creationId xmlns:a16="http://schemas.microsoft.com/office/drawing/2014/main" id="{C8BB2806-3339-42CD-A6A8-F0B3F78A3C43}"/>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03331" y="1589068"/>
            <a:ext cx="4937761" cy="3953602"/>
          </a:xfrm>
          <a:prstGeom prst="rect">
            <a:avLst/>
          </a:prstGeom>
        </p:spPr>
      </p:pic>
      <p:pic>
        <p:nvPicPr>
          <p:cNvPr id="6" name="Picture 5">
            <a:extLst>
              <a:ext uri="{FF2B5EF4-FFF2-40B4-BE49-F238E27FC236}">
                <a16:creationId xmlns:a16="http://schemas.microsoft.com/office/drawing/2014/main" id="{06523204-B36F-43C0-A990-2B5E158F970E}"/>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52358" y="864872"/>
            <a:ext cx="2912012" cy="2700997"/>
          </a:xfrm>
          <a:prstGeom prst="rect">
            <a:avLst/>
          </a:prstGeom>
        </p:spPr>
      </p:pic>
      <p:sp>
        <p:nvSpPr>
          <p:cNvPr id="11" name="TextBox 10">
            <a:extLst>
              <a:ext uri="{FF2B5EF4-FFF2-40B4-BE49-F238E27FC236}">
                <a16:creationId xmlns:a16="http://schemas.microsoft.com/office/drawing/2014/main" id="{82F97C6B-C440-4F6B-BF77-1B5469B797F0}"/>
              </a:ext>
            </a:extLst>
          </p:cNvPr>
          <p:cNvSpPr txBox="1"/>
          <p:nvPr/>
        </p:nvSpPr>
        <p:spPr>
          <a:xfrm>
            <a:off x="0" y="700378"/>
            <a:ext cx="1801905" cy="523220"/>
          </a:xfrm>
          <a:prstGeom prst="rect">
            <a:avLst/>
          </a:prstGeom>
          <a:noFill/>
        </p:spPr>
        <p:txBody>
          <a:bodyPr wrap="square" rtlCol="0">
            <a:spAutoFit/>
          </a:bodyPr>
          <a:lstStyle/>
          <a:p>
            <a:pPr algn="l"/>
            <a:r>
              <a:rPr lang="en-IN" sz="2800" b="1" dirty="0"/>
              <a:t>Results</a:t>
            </a:r>
          </a:p>
        </p:txBody>
      </p:sp>
      <p:sp>
        <p:nvSpPr>
          <p:cNvPr id="7" name="Footer Placeholder 5">
            <a:extLst>
              <a:ext uri="{FF2B5EF4-FFF2-40B4-BE49-F238E27FC236}">
                <a16:creationId xmlns:a16="http://schemas.microsoft.com/office/drawing/2014/main" id="{A1F64BBF-4B06-4B04-BEF7-EFF0C6383299}"/>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45715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D2C8-422F-407E-B3BA-95B2EA9C172B}"/>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FC6697F2-32CA-4418-BF35-0D00F804911B}"/>
              </a:ext>
            </a:extLst>
          </p:cNvPr>
          <p:cNvSpPr>
            <a:spLocks noGrp="1"/>
          </p:cNvSpPr>
          <p:nvPr>
            <p:ph idx="1"/>
          </p:nvPr>
        </p:nvSpPr>
        <p:spPr/>
        <p:txBody>
          <a:bodyPr/>
          <a:lstStyle/>
          <a:p>
            <a:r>
              <a:rPr lang="en-IN" dirty="0">
                <a:solidFill>
                  <a:schemeClr val="bg1">
                    <a:lumMod val="75000"/>
                  </a:schemeClr>
                </a:solidFill>
              </a:rPr>
              <a:t>Introduction</a:t>
            </a:r>
          </a:p>
          <a:p>
            <a:r>
              <a:rPr lang="en-IN" dirty="0">
                <a:solidFill>
                  <a:schemeClr val="bg1">
                    <a:lumMod val="75000"/>
                  </a:schemeClr>
                </a:solidFill>
              </a:rPr>
              <a:t>Motivation</a:t>
            </a:r>
          </a:p>
          <a:p>
            <a:r>
              <a:rPr lang="en-IN" dirty="0">
                <a:solidFill>
                  <a:schemeClr val="bg1">
                    <a:lumMod val="75000"/>
                  </a:schemeClr>
                </a:solidFill>
              </a:rPr>
              <a:t>Original 3-stage Structure</a:t>
            </a:r>
          </a:p>
          <a:p>
            <a:r>
              <a:rPr lang="en-IN" dirty="0">
                <a:solidFill>
                  <a:schemeClr val="bg1">
                    <a:lumMod val="75000"/>
                  </a:schemeClr>
                </a:solidFill>
              </a:rPr>
              <a:t>Sub-pixel based Structure</a:t>
            </a:r>
          </a:p>
          <a:p>
            <a:r>
              <a:rPr lang="en-IN" dirty="0"/>
              <a:t>Experiments</a:t>
            </a:r>
          </a:p>
          <a:p>
            <a:pPr lvl="1"/>
            <a:r>
              <a:rPr lang="en-IN" dirty="0">
                <a:solidFill>
                  <a:schemeClr val="bg1">
                    <a:lumMod val="75000"/>
                  </a:schemeClr>
                </a:solidFill>
              </a:rPr>
              <a:t>Experiments on Network Model</a:t>
            </a:r>
          </a:p>
          <a:p>
            <a:pPr lvl="1"/>
            <a:r>
              <a:rPr lang="en-IN" dirty="0">
                <a:solidFill>
                  <a:schemeClr val="bg1">
                    <a:lumMod val="75000"/>
                  </a:schemeClr>
                </a:solidFill>
              </a:rPr>
              <a:t>Experiments on Datasets</a:t>
            </a:r>
          </a:p>
          <a:p>
            <a:pPr lvl="1"/>
            <a:r>
              <a:rPr lang="en-IN" dirty="0"/>
              <a:t>Self-ensemble Algorithm</a:t>
            </a:r>
          </a:p>
          <a:p>
            <a:r>
              <a:rPr lang="en-IN" dirty="0">
                <a:solidFill>
                  <a:schemeClr val="bg1">
                    <a:lumMod val="75000"/>
                  </a:schemeClr>
                </a:solidFill>
              </a:rPr>
              <a:t>Comparison of Models</a:t>
            </a:r>
          </a:p>
          <a:p>
            <a:r>
              <a:rPr lang="en-IN" dirty="0">
                <a:solidFill>
                  <a:schemeClr val="bg1">
                    <a:lumMod val="75000"/>
                  </a:schemeClr>
                </a:solidFill>
              </a:rPr>
              <a:t>Conclusions &amp; Future plans</a:t>
            </a:r>
          </a:p>
          <a:p>
            <a:pPr lvl="1"/>
            <a:endParaRPr lang="en-IN" dirty="0"/>
          </a:p>
        </p:txBody>
      </p:sp>
      <p:sp>
        <p:nvSpPr>
          <p:cNvPr id="4" name="Slide Number Placeholder 3">
            <a:extLst>
              <a:ext uri="{FF2B5EF4-FFF2-40B4-BE49-F238E27FC236}">
                <a16:creationId xmlns:a16="http://schemas.microsoft.com/office/drawing/2014/main" id="{B843E0C2-612A-47D6-A3E2-F57984535840}"/>
              </a:ext>
            </a:extLst>
          </p:cNvPr>
          <p:cNvSpPr>
            <a:spLocks noGrp="1"/>
          </p:cNvSpPr>
          <p:nvPr>
            <p:ph type="sldNum" sz="quarter" idx="12"/>
          </p:nvPr>
        </p:nvSpPr>
        <p:spPr/>
        <p:txBody>
          <a:bodyPr/>
          <a:lstStyle/>
          <a:p>
            <a:fld id="{17CC94CD-1FE7-0C44-80F4-2964C2C99554}" type="slidenum">
              <a:rPr lang="en-US" noProof="0" smtClean="0"/>
              <a:pPr/>
              <a:t>52</a:t>
            </a:fld>
            <a:endParaRPr lang="en-US" noProof="0"/>
          </a:p>
        </p:txBody>
      </p:sp>
      <p:sp>
        <p:nvSpPr>
          <p:cNvPr id="7" name="Footer Placeholder 5">
            <a:extLst>
              <a:ext uri="{FF2B5EF4-FFF2-40B4-BE49-F238E27FC236}">
                <a16:creationId xmlns:a16="http://schemas.microsoft.com/office/drawing/2014/main" id="{DD949991-9447-4B70-8C13-8BEB8D97476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1761525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96BB-AA20-4DCC-BBEB-2927835564EB}"/>
              </a:ext>
            </a:extLst>
          </p:cNvPr>
          <p:cNvSpPr>
            <a:spLocks noGrp="1"/>
          </p:cNvSpPr>
          <p:nvPr>
            <p:ph type="title"/>
          </p:nvPr>
        </p:nvSpPr>
        <p:spPr>
          <a:xfrm>
            <a:off x="439179" y="765162"/>
            <a:ext cx="8128000" cy="601538"/>
          </a:xfrm>
        </p:spPr>
        <p:txBody>
          <a:bodyPr/>
          <a:lstStyle/>
          <a:p>
            <a:r>
              <a:rPr lang="en-US" dirty="0"/>
              <a:t>Self-ensemble Algorithm</a:t>
            </a:r>
          </a:p>
        </p:txBody>
      </p:sp>
      <p:sp>
        <p:nvSpPr>
          <p:cNvPr id="4" name="Slide Number Placeholder 3">
            <a:extLst>
              <a:ext uri="{FF2B5EF4-FFF2-40B4-BE49-F238E27FC236}">
                <a16:creationId xmlns:a16="http://schemas.microsoft.com/office/drawing/2014/main" id="{44BC7E0E-1B37-41C2-8F68-EA62F27A2A2F}"/>
              </a:ext>
            </a:extLst>
          </p:cNvPr>
          <p:cNvSpPr>
            <a:spLocks noGrp="1"/>
          </p:cNvSpPr>
          <p:nvPr>
            <p:ph type="sldNum" sz="quarter" idx="12"/>
          </p:nvPr>
        </p:nvSpPr>
        <p:spPr/>
        <p:txBody>
          <a:bodyPr/>
          <a:lstStyle/>
          <a:p>
            <a:fld id="{17CC94CD-1FE7-0C44-80F4-2964C2C99554}" type="slidenum">
              <a:rPr lang="en-US" noProof="0" smtClean="0"/>
              <a:pPr/>
              <a:t>53</a:t>
            </a:fld>
            <a:endParaRPr lang="en-US" noProof="0"/>
          </a:p>
        </p:txBody>
      </p:sp>
      <p:sp>
        <p:nvSpPr>
          <p:cNvPr id="31" name="Rectangle 30">
            <a:extLst>
              <a:ext uri="{FF2B5EF4-FFF2-40B4-BE49-F238E27FC236}">
                <a16:creationId xmlns:a16="http://schemas.microsoft.com/office/drawing/2014/main" id="{B6565AE7-E642-4776-B9FC-BC141757C359}"/>
              </a:ext>
            </a:extLst>
          </p:cNvPr>
          <p:cNvSpPr/>
          <p:nvPr/>
        </p:nvSpPr>
        <p:spPr>
          <a:xfrm rot="16200000">
            <a:off x="2610101" y="2101158"/>
            <a:ext cx="1534099" cy="103180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solidFill>
                <a:schemeClr val="bg1"/>
              </a:solidFill>
            </a:endParaRPr>
          </a:p>
        </p:txBody>
      </p:sp>
      <p:sp>
        <p:nvSpPr>
          <p:cNvPr id="32" name="Rectangle 31">
            <a:extLst>
              <a:ext uri="{FF2B5EF4-FFF2-40B4-BE49-F238E27FC236}">
                <a16:creationId xmlns:a16="http://schemas.microsoft.com/office/drawing/2014/main" id="{9188E54D-BDF2-44D7-9901-08BA5A7322D0}"/>
              </a:ext>
            </a:extLst>
          </p:cNvPr>
          <p:cNvSpPr/>
          <p:nvPr/>
        </p:nvSpPr>
        <p:spPr>
          <a:xfrm>
            <a:off x="7922956" y="1517852"/>
            <a:ext cx="919101" cy="198180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3-Stage</a:t>
            </a:r>
          </a:p>
          <a:p>
            <a:pPr algn="ctr"/>
            <a:r>
              <a:rPr lang="de-DE" sz="1600" b="1" dirty="0">
                <a:solidFill>
                  <a:schemeClr val="tx1"/>
                </a:solidFill>
              </a:rPr>
              <a:t>N</a:t>
            </a:r>
          </a:p>
          <a:p>
            <a:pPr algn="ctr"/>
            <a:r>
              <a:rPr lang="de-DE" sz="1600" b="1" dirty="0">
                <a:solidFill>
                  <a:schemeClr val="tx1"/>
                </a:solidFill>
              </a:rPr>
              <a:t>E</a:t>
            </a:r>
          </a:p>
          <a:p>
            <a:pPr algn="ctr"/>
            <a:r>
              <a:rPr lang="de-DE" sz="1600" b="1" dirty="0">
                <a:solidFill>
                  <a:schemeClr val="tx1"/>
                </a:solidFill>
              </a:rPr>
              <a:t>T</a:t>
            </a:r>
          </a:p>
          <a:p>
            <a:pPr algn="ctr"/>
            <a:r>
              <a:rPr lang="de-DE" sz="1600" b="1" dirty="0">
                <a:solidFill>
                  <a:schemeClr val="tx1"/>
                </a:solidFill>
              </a:rPr>
              <a:t>W</a:t>
            </a:r>
          </a:p>
          <a:p>
            <a:pPr algn="ctr"/>
            <a:r>
              <a:rPr lang="de-DE" sz="1600" b="1" dirty="0">
                <a:solidFill>
                  <a:schemeClr val="tx1"/>
                </a:solidFill>
              </a:rPr>
              <a:t>O</a:t>
            </a:r>
          </a:p>
          <a:p>
            <a:pPr algn="ctr"/>
            <a:r>
              <a:rPr lang="de-DE" sz="1600" b="1" dirty="0">
                <a:solidFill>
                  <a:schemeClr val="tx1"/>
                </a:solidFill>
              </a:rPr>
              <a:t>R</a:t>
            </a:r>
          </a:p>
          <a:p>
            <a:pPr algn="ctr"/>
            <a:r>
              <a:rPr lang="de-DE" sz="1600" b="1" dirty="0">
                <a:solidFill>
                  <a:schemeClr val="tx1"/>
                </a:solidFill>
              </a:rPr>
              <a:t>K</a:t>
            </a:r>
          </a:p>
        </p:txBody>
      </p:sp>
      <p:grpSp>
        <p:nvGrpSpPr>
          <p:cNvPr id="33" name="Group 32">
            <a:extLst>
              <a:ext uri="{FF2B5EF4-FFF2-40B4-BE49-F238E27FC236}">
                <a16:creationId xmlns:a16="http://schemas.microsoft.com/office/drawing/2014/main" id="{9447FE84-6B86-4149-A886-8C3B3F2549CF}"/>
              </a:ext>
            </a:extLst>
          </p:cNvPr>
          <p:cNvGrpSpPr/>
          <p:nvPr/>
        </p:nvGrpSpPr>
        <p:grpSpPr>
          <a:xfrm>
            <a:off x="4175851" y="1422916"/>
            <a:ext cx="3314592" cy="1964114"/>
            <a:chOff x="3851920" y="35346"/>
            <a:chExt cx="3375910" cy="2673574"/>
          </a:xfrm>
        </p:grpSpPr>
        <p:pic>
          <p:nvPicPr>
            <p:cNvPr id="53" name="Picture 52">
              <a:extLst>
                <a:ext uri="{FF2B5EF4-FFF2-40B4-BE49-F238E27FC236}">
                  <a16:creationId xmlns:a16="http://schemas.microsoft.com/office/drawing/2014/main" id="{392ADC26-7FD3-4A47-B22D-539A9DB8346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51920" y="692696"/>
              <a:ext cx="3168352" cy="2016224"/>
            </a:xfrm>
            <a:prstGeom prst="rect">
              <a:avLst/>
            </a:prstGeom>
          </p:spPr>
        </p:pic>
        <p:sp>
          <p:nvSpPr>
            <p:cNvPr id="54" name="TextBox 53">
              <a:extLst>
                <a:ext uri="{FF2B5EF4-FFF2-40B4-BE49-F238E27FC236}">
                  <a16:creationId xmlns:a16="http://schemas.microsoft.com/office/drawing/2014/main" id="{F92FA696-854F-430E-B447-5E09B104A169}"/>
                </a:ext>
              </a:extLst>
            </p:cNvPr>
            <p:cNvSpPr txBox="1"/>
            <p:nvPr/>
          </p:nvSpPr>
          <p:spPr>
            <a:xfrm>
              <a:off x="3854832" y="35346"/>
              <a:ext cx="3372998" cy="544634"/>
            </a:xfrm>
            <a:prstGeom prst="rect">
              <a:avLst/>
            </a:prstGeom>
            <a:noFill/>
            <a:ln>
              <a:solidFill>
                <a:schemeClr val="tx1"/>
              </a:solidFill>
            </a:ln>
          </p:spPr>
          <p:txBody>
            <a:bodyPr wrap="square" rtlCol="0">
              <a:spAutoFit/>
            </a:bodyPr>
            <a:lstStyle/>
            <a:p>
              <a:r>
                <a:rPr lang="de-DE" dirty="0"/>
                <a:t>Original + augmented  CFA</a:t>
              </a:r>
            </a:p>
          </p:txBody>
        </p:sp>
      </p:grpSp>
      <p:grpSp>
        <p:nvGrpSpPr>
          <p:cNvPr id="34" name="Group 33">
            <a:extLst>
              <a:ext uri="{FF2B5EF4-FFF2-40B4-BE49-F238E27FC236}">
                <a16:creationId xmlns:a16="http://schemas.microsoft.com/office/drawing/2014/main" id="{4CFD896A-13A4-4627-8588-6C682377290B}"/>
              </a:ext>
            </a:extLst>
          </p:cNvPr>
          <p:cNvGrpSpPr/>
          <p:nvPr/>
        </p:nvGrpSpPr>
        <p:grpSpPr>
          <a:xfrm>
            <a:off x="4213035" y="3968931"/>
            <a:ext cx="3594533" cy="2280718"/>
            <a:chOff x="5522948" y="3573016"/>
            <a:chExt cx="3661030" cy="3027667"/>
          </a:xfrm>
        </p:grpSpPr>
        <p:pic>
          <p:nvPicPr>
            <p:cNvPr id="51" name="Picture 50">
              <a:extLst>
                <a:ext uri="{FF2B5EF4-FFF2-40B4-BE49-F238E27FC236}">
                  <a16:creationId xmlns:a16="http://schemas.microsoft.com/office/drawing/2014/main" id="{0A4395AD-3EE9-4233-9538-8ED547595CB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22948" y="3573016"/>
              <a:ext cx="3168352" cy="2160240"/>
            </a:xfrm>
            <a:prstGeom prst="rect">
              <a:avLst/>
            </a:prstGeom>
          </p:spPr>
        </p:pic>
        <p:sp>
          <p:nvSpPr>
            <p:cNvPr id="52" name="TextBox 51">
              <a:extLst>
                <a:ext uri="{FF2B5EF4-FFF2-40B4-BE49-F238E27FC236}">
                  <a16:creationId xmlns:a16="http://schemas.microsoft.com/office/drawing/2014/main" id="{859A2923-6872-47F1-B14C-76D127B58161}"/>
                </a:ext>
              </a:extLst>
            </p:cNvPr>
            <p:cNvSpPr txBox="1"/>
            <p:nvPr/>
          </p:nvSpPr>
          <p:spPr>
            <a:xfrm>
              <a:off x="5525107" y="5824390"/>
              <a:ext cx="3658871" cy="776293"/>
            </a:xfrm>
            <a:prstGeom prst="rect">
              <a:avLst/>
            </a:prstGeom>
            <a:noFill/>
            <a:ln>
              <a:solidFill>
                <a:schemeClr val="tx1"/>
              </a:solidFill>
            </a:ln>
          </p:spPr>
          <p:txBody>
            <a:bodyPr wrap="square" rtlCol="0">
              <a:spAutoFit/>
            </a:bodyPr>
            <a:lstStyle/>
            <a:p>
              <a:pPr algn="l"/>
              <a:r>
                <a:rPr lang="de-DE" sz="1600" b="1" dirty="0"/>
                <a:t>Original + augmented  reconstructed demosaiced Images</a:t>
              </a:r>
            </a:p>
          </p:txBody>
        </p:sp>
      </p:grpSp>
      <p:grpSp>
        <p:nvGrpSpPr>
          <p:cNvPr id="35" name="Group 34">
            <a:extLst>
              <a:ext uri="{FF2B5EF4-FFF2-40B4-BE49-F238E27FC236}">
                <a16:creationId xmlns:a16="http://schemas.microsoft.com/office/drawing/2014/main" id="{C243BBE0-61EC-49A9-AC04-BB421FF761DB}"/>
              </a:ext>
            </a:extLst>
          </p:cNvPr>
          <p:cNvGrpSpPr/>
          <p:nvPr/>
        </p:nvGrpSpPr>
        <p:grpSpPr>
          <a:xfrm>
            <a:off x="429246" y="3968930"/>
            <a:ext cx="2764120" cy="2291624"/>
            <a:chOff x="2233220" y="3501008"/>
            <a:chExt cx="2815255" cy="3119384"/>
          </a:xfrm>
        </p:grpSpPr>
        <p:pic>
          <p:nvPicPr>
            <p:cNvPr id="49" name="Picture 48">
              <a:extLst>
                <a:ext uri="{FF2B5EF4-FFF2-40B4-BE49-F238E27FC236}">
                  <a16:creationId xmlns:a16="http://schemas.microsoft.com/office/drawing/2014/main" id="{CF5602B8-0E19-4EF7-A145-67EEEF2C04C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33220" y="3501008"/>
              <a:ext cx="2160239" cy="2304256"/>
            </a:xfrm>
            <a:prstGeom prst="rect">
              <a:avLst/>
            </a:prstGeom>
          </p:spPr>
        </p:pic>
        <p:sp>
          <p:nvSpPr>
            <p:cNvPr id="50" name="TextBox 49">
              <a:extLst>
                <a:ext uri="{FF2B5EF4-FFF2-40B4-BE49-F238E27FC236}">
                  <a16:creationId xmlns:a16="http://schemas.microsoft.com/office/drawing/2014/main" id="{77001CD8-31BF-4E40-9001-5857C20A90F8}"/>
                </a:ext>
              </a:extLst>
            </p:cNvPr>
            <p:cNvSpPr txBox="1"/>
            <p:nvPr/>
          </p:nvSpPr>
          <p:spPr>
            <a:xfrm>
              <a:off x="2243337" y="5824390"/>
              <a:ext cx="2805138" cy="796002"/>
            </a:xfrm>
            <a:prstGeom prst="rect">
              <a:avLst/>
            </a:prstGeom>
            <a:noFill/>
            <a:ln>
              <a:solidFill>
                <a:schemeClr val="tx1"/>
              </a:solidFill>
            </a:ln>
          </p:spPr>
          <p:txBody>
            <a:bodyPr wrap="square" rtlCol="0">
              <a:spAutoFit/>
            </a:bodyPr>
            <a:lstStyle/>
            <a:p>
              <a:pPr algn="ctr"/>
              <a:r>
                <a:rPr lang="de-DE" sz="1600" b="1" dirty="0"/>
                <a:t>Ensembled demosaiced </a:t>
              </a:r>
              <a:r>
                <a:rPr lang="de-DE" sz="1600" b="1" dirty="0" err="1"/>
                <a:t>output</a:t>
              </a:r>
              <a:r>
                <a:rPr lang="de-DE" sz="1600" b="1" dirty="0"/>
                <a:t> </a:t>
              </a:r>
              <a:r>
                <a:rPr lang="de-DE" sz="1600" b="1" dirty="0" err="1"/>
                <a:t>image</a:t>
              </a:r>
              <a:endParaRPr lang="de-DE" sz="1600" b="1" dirty="0"/>
            </a:p>
          </p:txBody>
        </p:sp>
      </p:grpSp>
      <p:grpSp>
        <p:nvGrpSpPr>
          <p:cNvPr id="36" name="Group 35">
            <a:extLst>
              <a:ext uri="{FF2B5EF4-FFF2-40B4-BE49-F238E27FC236}">
                <a16:creationId xmlns:a16="http://schemas.microsoft.com/office/drawing/2014/main" id="{DB12708B-3D67-4F4F-AE2A-74DD447971D6}"/>
              </a:ext>
            </a:extLst>
          </p:cNvPr>
          <p:cNvGrpSpPr/>
          <p:nvPr/>
        </p:nvGrpSpPr>
        <p:grpSpPr>
          <a:xfrm>
            <a:off x="393895" y="1505243"/>
            <a:ext cx="2191704" cy="2047314"/>
            <a:chOff x="0" y="147410"/>
            <a:chExt cx="2232249" cy="2786826"/>
          </a:xfrm>
        </p:grpSpPr>
        <p:pic>
          <p:nvPicPr>
            <p:cNvPr id="47" name="Picture 46">
              <a:extLst>
                <a:ext uri="{FF2B5EF4-FFF2-40B4-BE49-F238E27FC236}">
                  <a16:creationId xmlns:a16="http://schemas.microsoft.com/office/drawing/2014/main" id="{C3A68A44-52DC-4A8B-B314-EEFCC2585AA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0" y="485964"/>
              <a:ext cx="2232248" cy="2448272"/>
            </a:xfrm>
            <a:prstGeom prst="rect">
              <a:avLst/>
            </a:prstGeom>
            <a:ln>
              <a:solidFill>
                <a:schemeClr val="bg1"/>
              </a:solidFill>
            </a:ln>
          </p:spPr>
        </p:pic>
        <p:sp>
          <p:nvSpPr>
            <p:cNvPr id="48" name="TextBox 47">
              <a:extLst>
                <a:ext uri="{FF2B5EF4-FFF2-40B4-BE49-F238E27FC236}">
                  <a16:creationId xmlns:a16="http://schemas.microsoft.com/office/drawing/2014/main" id="{953C0044-8014-4876-8219-531278CC0569}"/>
                </a:ext>
              </a:extLst>
            </p:cNvPr>
            <p:cNvSpPr txBox="1"/>
            <p:nvPr/>
          </p:nvSpPr>
          <p:spPr>
            <a:xfrm>
              <a:off x="173678" y="147410"/>
              <a:ext cx="2005598" cy="338554"/>
            </a:xfrm>
            <a:prstGeom prst="rect">
              <a:avLst/>
            </a:prstGeom>
            <a:noFill/>
            <a:ln>
              <a:solidFill>
                <a:schemeClr val="tx1"/>
              </a:solidFill>
            </a:ln>
          </p:spPr>
          <p:txBody>
            <a:bodyPr wrap="square" rtlCol="0">
              <a:spAutoFit/>
            </a:bodyPr>
            <a:lstStyle/>
            <a:p>
              <a:pPr algn="ctr"/>
              <a:r>
                <a:rPr lang="de-DE" sz="1600" b="1" dirty="0"/>
                <a:t>CFA Input</a:t>
              </a:r>
            </a:p>
          </p:txBody>
        </p:sp>
        <p:pic>
          <p:nvPicPr>
            <p:cNvPr id="58" name="Picture 57">
              <a:extLst>
                <a:ext uri="{FF2B5EF4-FFF2-40B4-BE49-F238E27FC236}">
                  <a16:creationId xmlns:a16="http://schemas.microsoft.com/office/drawing/2014/main" id="{B075BC79-414F-46D0-870A-C7E9A56C0A8A}"/>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 y="485964"/>
              <a:ext cx="2232248" cy="2448272"/>
            </a:xfrm>
            <a:prstGeom prst="rect">
              <a:avLst/>
            </a:prstGeom>
            <a:ln>
              <a:solidFill>
                <a:schemeClr val="bg1"/>
              </a:solidFill>
            </a:ln>
          </p:spPr>
        </p:pic>
        <p:sp>
          <p:nvSpPr>
            <p:cNvPr id="59" name="TextBox 58">
              <a:extLst>
                <a:ext uri="{FF2B5EF4-FFF2-40B4-BE49-F238E27FC236}">
                  <a16:creationId xmlns:a16="http://schemas.microsoft.com/office/drawing/2014/main" id="{577855B5-7396-4159-9F26-B6A35DE93B74}"/>
                </a:ext>
              </a:extLst>
            </p:cNvPr>
            <p:cNvSpPr txBox="1"/>
            <p:nvPr/>
          </p:nvSpPr>
          <p:spPr>
            <a:xfrm>
              <a:off x="173679" y="147410"/>
              <a:ext cx="2005598" cy="338554"/>
            </a:xfrm>
            <a:prstGeom prst="rect">
              <a:avLst/>
            </a:prstGeom>
            <a:noFill/>
            <a:ln>
              <a:solidFill>
                <a:schemeClr val="tx1"/>
              </a:solidFill>
            </a:ln>
          </p:spPr>
          <p:txBody>
            <a:bodyPr wrap="square" rtlCol="0">
              <a:spAutoFit/>
            </a:bodyPr>
            <a:lstStyle/>
            <a:p>
              <a:pPr algn="ctr"/>
              <a:r>
                <a:rPr lang="de-DE" sz="1600" b="1" dirty="0"/>
                <a:t>CFA Input</a:t>
              </a:r>
            </a:p>
          </p:txBody>
        </p:sp>
      </p:grpSp>
      <p:sp>
        <p:nvSpPr>
          <p:cNvPr id="37" name="Rectangle 36">
            <a:extLst>
              <a:ext uri="{FF2B5EF4-FFF2-40B4-BE49-F238E27FC236}">
                <a16:creationId xmlns:a16="http://schemas.microsoft.com/office/drawing/2014/main" id="{9F7043CC-B5BB-4FC6-AAB5-C20FE4A8517E}"/>
              </a:ext>
            </a:extLst>
          </p:cNvPr>
          <p:cNvSpPr/>
          <p:nvPr/>
        </p:nvSpPr>
        <p:spPr>
          <a:xfrm rot="16200000">
            <a:off x="2516654" y="4126629"/>
            <a:ext cx="1692798" cy="106000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solidFill>
                <a:schemeClr val="bg1"/>
              </a:solidFill>
            </a:endParaRPr>
          </a:p>
        </p:txBody>
      </p:sp>
      <p:sp>
        <p:nvSpPr>
          <p:cNvPr id="38" name="TextBox 37">
            <a:extLst>
              <a:ext uri="{FF2B5EF4-FFF2-40B4-BE49-F238E27FC236}">
                <a16:creationId xmlns:a16="http://schemas.microsoft.com/office/drawing/2014/main" id="{B0A236D8-C8E7-4F55-AFBA-D92E1D6A6A4A}"/>
              </a:ext>
            </a:extLst>
          </p:cNvPr>
          <p:cNvSpPr txBox="1"/>
          <p:nvPr/>
        </p:nvSpPr>
        <p:spPr>
          <a:xfrm>
            <a:off x="2894012" y="2329031"/>
            <a:ext cx="919103" cy="523220"/>
          </a:xfrm>
          <a:prstGeom prst="rect">
            <a:avLst/>
          </a:prstGeom>
          <a:noFill/>
        </p:spPr>
        <p:txBody>
          <a:bodyPr wrap="square" rtlCol="0">
            <a:spAutoFit/>
          </a:bodyPr>
          <a:lstStyle/>
          <a:p>
            <a:pPr algn="ctr"/>
            <a:r>
              <a:rPr lang="de-DE" sz="1400" b="1" dirty="0">
                <a:solidFill>
                  <a:schemeClr val="bg1"/>
                </a:solidFill>
              </a:rPr>
              <a:t>Input</a:t>
            </a:r>
          </a:p>
          <a:p>
            <a:pPr algn="ctr"/>
            <a:r>
              <a:rPr lang="de-DE" sz="1400" b="1" dirty="0" err="1">
                <a:solidFill>
                  <a:schemeClr val="bg1"/>
                </a:solidFill>
              </a:rPr>
              <a:t>creation</a:t>
            </a:r>
            <a:endParaRPr lang="de-DE" sz="1400" b="1" dirty="0">
              <a:solidFill>
                <a:schemeClr val="bg1"/>
              </a:solidFill>
            </a:endParaRPr>
          </a:p>
        </p:txBody>
      </p:sp>
      <p:sp>
        <p:nvSpPr>
          <p:cNvPr id="39" name="TextBox 38">
            <a:extLst>
              <a:ext uri="{FF2B5EF4-FFF2-40B4-BE49-F238E27FC236}">
                <a16:creationId xmlns:a16="http://schemas.microsoft.com/office/drawing/2014/main" id="{0DAA65F5-F85B-40CD-85A5-5E54767C8764}"/>
              </a:ext>
            </a:extLst>
          </p:cNvPr>
          <p:cNvSpPr txBox="1"/>
          <p:nvPr/>
        </p:nvSpPr>
        <p:spPr>
          <a:xfrm>
            <a:off x="2859010" y="4521179"/>
            <a:ext cx="1060005" cy="523220"/>
          </a:xfrm>
          <a:prstGeom prst="rect">
            <a:avLst/>
          </a:prstGeom>
          <a:noFill/>
        </p:spPr>
        <p:txBody>
          <a:bodyPr wrap="square" rtlCol="0">
            <a:spAutoFit/>
          </a:bodyPr>
          <a:lstStyle/>
          <a:p>
            <a:pPr algn="ctr"/>
            <a:r>
              <a:rPr lang="de-DE" sz="1400" b="1" dirty="0">
                <a:solidFill>
                  <a:schemeClr val="bg1"/>
                </a:solidFill>
              </a:rPr>
              <a:t>Ensemble </a:t>
            </a:r>
            <a:r>
              <a:rPr lang="de-DE" sz="1400" b="1" dirty="0" err="1">
                <a:solidFill>
                  <a:schemeClr val="bg1"/>
                </a:solidFill>
              </a:rPr>
              <a:t>output</a:t>
            </a:r>
            <a:endParaRPr lang="de-DE" sz="1400" b="1" dirty="0">
              <a:solidFill>
                <a:schemeClr val="bg1"/>
              </a:solidFill>
            </a:endParaRPr>
          </a:p>
        </p:txBody>
      </p:sp>
      <p:cxnSp>
        <p:nvCxnSpPr>
          <p:cNvPr id="40" name="Straight Arrow Connector 39">
            <a:extLst>
              <a:ext uri="{FF2B5EF4-FFF2-40B4-BE49-F238E27FC236}">
                <a16:creationId xmlns:a16="http://schemas.microsoft.com/office/drawing/2014/main" id="{020F6F80-6D1F-4D4E-9D3B-2EC5308D072A}"/>
              </a:ext>
            </a:extLst>
          </p:cNvPr>
          <p:cNvCxnSpPr>
            <a:endCxn id="31" idx="0"/>
          </p:cNvCxnSpPr>
          <p:nvPr/>
        </p:nvCxnSpPr>
        <p:spPr>
          <a:xfrm flipV="1">
            <a:off x="2480131" y="2624527"/>
            <a:ext cx="381117" cy="45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F4AE146-46EE-4251-9E8A-329D0B826F5A}"/>
              </a:ext>
            </a:extLst>
          </p:cNvPr>
          <p:cNvCxnSpPr/>
          <p:nvPr/>
        </p:nvCxnSpPr>
        <p:spPr>
          <a:xfrm>
            <a:off x="3893053" y="2624527"/>
            <a:ext cx="376405" cy="2243"/>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F1A3F57-8ECE-40BC-AB2A-8B329D6D7E20}"/>
              </a:ext>
            </a:extLst>
          </p:cNvPr>
          <p:cNvCxnSpPr>
            <a:cxnSpLocks/>
            <a:endCxn id="32" idx="1"/>
          </p:cNvCxnSpPr>
          <p:nvPr/>
        </p:nvCxnSpPr>
        <p:spPr>
          <a:xfrm flipV="1">
            <a:off x="7286655" y="2567229"/>
            <a:ext cx="636301" cy="786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62EC97A-187F-4A13-954D-978D3ABFB746}"/>
              </a:ext>
            </a:extLst>
          </p:cNvPr>
          <p:cNvCxnSpPr>
            <a:cxnSpLocks/>
            <a:stCxn id="32" idx="2"/>
          </p:cNvCxnSpPr>
          <p:nvPr/>
        </p:nvCxnSpPr>
        <p:spPr>
          <a:xfrm>
            <a:off x="8382507" y="3499658"/>
            <a:ext cx="0" cy="13156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CF60225-15DD-4A97-974D-12A536E82F42}"/>
              </a:ext>
            </a:extLst>
          </p:cNvPr>
          <p:cNvCxnSpPr/>
          <p:nvPr/>
        </p:nvCxnSpPr>
        <p:spPr>
          <a:xfrm flipH="1">
            <a:off x="7323839" y="4815328"/>
            <a:ext cx="105866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57F6F56-9463-4C22-AF7C-019EEADE0DB5}"/>
              </a:ext>
            </a:extLst>
          </p:cNvPr>
          <p:cNvCxnSpPr/>
          <p:nvPr/>
        </p:nvCxnSpPr>
        <p:spPr>
          <a:xfrm flipH="1" flipV="1">
            <a:off x="3895172" y="4815329"/>
            <a:ext cx="319983" cy="32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4A77BBF-3928-4517-A662-1F4335EE550D}"/>
              </a:ext>
            </a:extLst>
          </p:cNvPr>
          <p:cNvCxnSpPr/>
          <p:nvPr/>
        </p:nvCxnSpPr>
        <p:spPr>
          <a:xfrm flipH="1">
            <a:off x="2425604" y="4815325"/>
            <a:ext cx="407445" cy="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Footer Placeholder 5">
            <a:extLst>
              <a:ext uri="{FF2B5EF4-FFF2-40B4-BE49-F238E27FC236}">
                <a16:creationId xmlns:a16="http://schemas.microsoft.com/office/drawing/2014/main" id="{C61E1E7D-884B-413D-8EFD-6A5E371A2A7E}"/>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119906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7" grpId="0" animBg="1"/>
      <p:bldP spid="38" grpId="0"/>
      <p:bldP spid="3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D8F8451B-3852-4721-B75F-108CDFE84C9C}"/>
              </a:ext>
            </a:extLst>
          </p:cNvPr>
          <p:cNvGraphicFramePr>
            <a:graphicFrameLocks noGrp="1"/>
          </p:cNvGraphicFramePr>
          <p:nvPr>
            <p:extLst>
              <p:ext uri="{D42A27DB-BD31-4B8C-83A1-F6EECF244321}">
                <p14:modId xmlns:p14="http://schemas.microsoft.com/office/powerpoint/2010/main" val="3875093924"/>
              </p:ext>
            </p:extLst>
          </p:nvPr>
        </p:nvGraphicFramePr>
        <p:xfrm>
          <a:off x="3307470" y="3947413"/>
          <a:ext cx="2021060" cy="1483360"/>
        </p:xfrm>
        <a:graphic>
          <a:graphicData uri="http://schemas.openxmlformats.org/drawingml/2006/table">
            <a:tbl>
              <a:tblPr firstRow="1" bandRow="1">
                <a:tableStyleId>{073A0DAA-6AF3-43AB-8588-CEC1D06C72B9}</a:tableStyleId>
              </a:tblPr>
              <a:tblGrid>
                <a:gridCol w="505265">
                  <a:extLst>
                    <a:ext uri="{9D8B030D-6E8A-4147-A177-3AD203B41FA5}">
                      <a16:colId xmlns:a16="http://schemas.microsoft.com/office/drawing/2014/main" val="3070980262"/>
                    </a:ext>
                  </a:extLst>
                </a:gridCol>
                <a:gridCol w="505265">
                  <a:extLst>
                    <a:ext uri="{9D8B030D-6E8A-4147-A177-3AD203B41FA5}">
                      <a16:colId xmlns:a16="http://schemas.microsoft.com/office/drawing/2014/main" val="2758310956"/>
                    </a:ext>
                  </a:extLst>
                </a:gridCol>
                <a:gridCol w="505265">
                  <a:extLst>
                    <a:ext uri="{9D8B030D-6E8A-4147-A177-3AD203B41FA5}">
                      <a16:colId xmlns:a16="http://schemas.microsoft.com/office/drawing/2014/main" val="3768719717"/>
                    </a:ext>
                  </a:extLst>
                </a:gridCol>
                <a:gridCol w="505265">
                  <a:extLst>
                    <a:ext uri="{9D8B030D-6E8A-4147-A177-3AD203B41FA5}">
                      <a16:colId xmlns:a16="http://schemas.microsoft.com/office/drawing/2014/main" val="661586580"/>
                    </a:ext>
                  </a:extLst>
                </a:gridCol>
              </a:tblGrid>
              <a:tr h="370840">
                <a:tc>
                  <a:txBody>
                    <a:bodyPr/>
                    <a:lstStyle/>
                    <a:p>
                      <a:r>
                        <a:rPr lang="en-US"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3673057"/>
                  </a:ext>
                </a:extLst>
              </a:tr>
              <a:tr h="370840">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9014979"/>
                  </a:ext>
                </a:extLst>
              </a:tr>
              <a:tr h="370840">
                <a:tc>
                  <a:txBody>
                    <a:bodyPr/>
                    <a:lstStyle/>
                    <a:p>
                      <a:r>
                        <a:rPr lang="en-US" b="1"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7435289"/>
                  </a:ext>
                </a:extLst>
              </a:tr>
              <a:tr h="370840">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6675079"/>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BBB6B6-C523-4D5B-A88C-50D13ECC3676}"/>
                  </a:ext>
                </a:extLst>
              </p:cNvPr>
              <p:cNvSpPr txBox="1"/>
              <p:nvPr/>
            </p:nvSpPr>
            <p:spPr>
              <a:xfrm>
                <a:off x="2236764" y="3999454"/>
                <a:ext cx="1336430" cy="1015663"/>
              </a:xfrm>
              <a:prstGeom prst="rect">
                <a:avLst/>
              </a:prstGeom>
              <a:noFill/>
            </p:spPr>
            <p:txBody>
              <a:bodyPr wrap="square" rtlCol="0">
                <a:spAutoFit/>
              </a:bodyPr>
              <a:lstStyle/>
              <a:p>
                <a:pPr algn="l"/>
                <a:r>
                  <a:rPr lang="en-US" dirty="0"/>
                  <a:t>After rotating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90</m:t>
                        </m:r>
                      </m:e>
                      <m:sup>
                        <m:r>
                          <a:rPr lang="en-US" b="0" i="1" smtClean="0">
                            <a:latin typeface="Cambria Math" panose="02040503050406030204" pitchFamily="18" charset="0"/>
                          </a:rPr>
                          <m:t>0</m:t>
                        </m:r>
                      </m:sup>
                    </m:sSup>
                  </m:oMath>
                </a14:m>
                <a:endParaRPr lang="en-US" dirty="0"/>
              </a:p>
            </p:txBody>
          </p:sp>
        </mc:Choice>
        <mc:Fallback xmlns="">
          <p:sp>
            <p:nvSpPr>
              <p:cNvPr id="9" name="TextBox 8">
                <a:extLst>
                  <a:ext uri="{FF2B5EF4-FFF2-40B4-BE49-F238E27FC236}">
                    <a16:creationId xmlns:a16="http://schemas.microsoft.com/office/drawing/2014/main" id="{A5BBB6B6-C523-4D5B-A88C-50D13ECC3676}"/>
                  </a:ext>
                </a:extLst>
              </p:cNvPr>
              <p:cNvSpPr txBox="1">
                <a:spLocks noRot="1" noChangeAspect="1" noMove="1" noResize="1" noEditPoints="1" noAdjustHandles="1" noChangeArrowheads="1" noChangeShapeType="1" noTextEdit="1"/>
              </p:cNvSpPr>
              <p:nvPr/>
            </p:nvSpPr>
            <p:spPr>
              <a:xfrm>
                <a:off x="2236764" y="3999454"/>
                <a:ext cx="1336430" cy="1015663"/>
              </a:xfrm>
              <a:prstGeom prst="rect">
                <a:avLst/>
              </a:prstGeom>
              <a:blipFill>
                <a:blip r:embed="rId2"/>
                <a:stretch>
                  <a:fillRect l="-5023" t="-2395"/>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A7836383-B532-4D00-9C8B-0FCE106A0FE1}"/>
              </a:ext>
            </a:extLst>
          </p:cNvPr>
          <p:cNvGraphicFramePr>
            <a:graphicFrameLocks noGrp="1"/>
          </p:cNvGraphicFramePr>
          <p:nvPr>
            <p:extLst>
              <p:ext uri="{D42A27DB-BD31-4B8C-83A1-F6EECF244321}">
                <p14:modId xmlns:p14="http://schemas.microsoft.com/office/powerpoint/2010/main" val="56610545"/>
              </p:ext>
            </p:extLst>
          </p:nvPr>
        </p:nvGraphicFramePr>
        <p:xfrm>
          <a:off x="3803551" y="3947413"/>
          <a:ext cx="1010530" cy="1483360"/>
        </p:xfrm>
        <a:graphic>
          <a:graphicData uri="http://schemas.openxmlformats.org/drawingml/2006/table">
            <a:tbl>
              <a:tblPr firstRow="1" bandRow="1">
                <a:tableStyleId>{073A0DAA-6AF3-43AB-8588-CEC1D06C72B9}</a:tableStyleId>
              </a:tblPr>
              <a:tblGrid>
                <a:gridCol w="505265">
                  <a:extLst>
                    <a:ext uri="{9D8B030D-6E8A-4147-A177-3AD203B41FA5}">
                      <a16:colId xmlns:a16="http://schemas.microsoft.com/office/drawing/2014/main" val="2758310956"/>
                    </a:ext>
                  </a:extLst>
                </a:gridCol>
                <a:gridCol w="505265">
                  <a:extLst>
                    <a:ext uri="{9D8B030D-6E8A-4147-A177-3AD203B41FA5}">
                      <a16:colId xmlns:a16="http://schemas.microsoft.com/office/drawing/2014/main" val="3768719717"/>
                    </a:ext>
                  </a:extLst>
                </a:gridCol>
              </a:tblGrid>
              <a:tr h="370840">
                <a:tc>
                  <a:txBody>
                    <a:bodyPr/>
                    <a:lstStyle/>
                    <a:p>
                      <a:r>
                        <a:rPr lang="en-US"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3673057"/>
                  </a:ext>
                </a:extLst>
              </a:tr>
              <a:tr h="370840">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9014979"/>
                  </a:ext>
                </a:extLst>
              </a:tr>
              <a:tr h="370840">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7435289"/>
                  </a:ext>
                </a:extLst>
              </a:tr>
              <a:tr h="370840">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6675079"/>
                  </a:ext>
                </a:extLst>
              </a:tr>
            </a:tbl>
          </a:graphicData>
        </a:graphic>
      </p:graphicFrame>
      <p:sp>
        <p:nvSpPr>
          <p:cNvPr id="2" name="Title 1">
            <a:extLst>
              <a:ext uri="{FF2B5EF4-FFF2-40B4-BE49-F238E27FC236}">
                <a16:creationId xmlns:a16="http://schemas.microsoft.com/office/drawing/2014/main" id="{70812AF5-2FDF-4D53-9CF6-5D5575231EEE}"/>
              </a:ext>
            </a:extLst>
          </p:cNvPr>
          <p:cNvSpPr>
            <a:spLocks noGrp="1"/>
          </p:cNvSpPr>
          <p:nvPr>
            <p:ph type="title"/>
          </p:nvPr>
        </p:nvSpPr>
        <p:spPr/>
        <p:txBody>
          <a:bodyPr/>
          <a:lstStyle/>
          <a:p>
            <a:r>
              <a:rPr lang="en-US" dirty="0"/>
              <a:t>Self-ensemble Algorithm</a:t>
            </a:r>
          </a:p>
        </p:txBody>
      </p:sp>
      <p:sp>
        <p:nvSpPr>
          <p:cNvPr id="3" name="Content Placeholder 2">
            <a:extLst>
              <a:ext uri="{FF2B5EF4-FFF2-40B4-BE49-F238E27FC236}">
                <a16:creationId xmlns:a16="http://schemas.microsoft.com/office/drawing/2014/main" id="{198C7DB6-7DC3-47E4-947F-3088416E558C}"/>
              </a:ext>
            </a:extLst>
          </p:cNvPr>
          <p:cNvSpPr>
            <a:spLocks noGrp="1"/>
          </p:cNvSpPr>
          <p:nvPr>
            <p:ph idx="1"/>
          </p:nvPr>
        </p:nvSpPr>
        <p:spPr>
          <a:xfrm>
            <a:off x="0" y="1701800"/>
            <a:ext cx="8636000" cy="4600526"/>
          </a:xfrm>
        </p:spPr>
        <p:txBody>
          <a:bodyPr/>
          <a:lstStyle/>
          <a:p>
            <a:r>
              <a:rPr lang="en-US" dirty="0"/>
              <a:t>Two ways to perform ensemble algorithm</a:t>
            </a:r>
          </a:p>
          <a:p>
            <a:pPr lvl="1"/>
            <a:r>
              <a:rPr lang="en-US" dirty="0"/>
              <a:t>Pass each version of the image serially one by one.</a:t>
            </a:r>
          </a:p>
          <a:p>
            <a:pPr lvl="1"/>
            <a:r>
              <a:rPr lang="en-US" dirty="0"/>
              <a:t>Pre-process the image and pass all the 8 version of the image in parallel.</a:t>
            </a:r>
          </a:p>
          <a:p>
            <a:pPr lvl="1"/>
            <a:endParaRPr lang="en-US" dirty="0"/>
          </a:p>
          <a:p>
            <a:pPr marL="2667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C5883B7B-28AD-4C56-B05F-C3C4CC0C42E4}"/>
              </a:ext>
            </a:extLst>
          </p:cNvPr>
          <p:cNvSpPr>
            <a:spLocks noGrp="1"/>
          </p:cNvSpPr>
          <p:nvPr>
            <p:ph type="sldNum" sz="quarter" idx="12"/>
          </p:nvPr>
        </p:nvSpPr>
        <p:spPr/>
        <p:txBody>
          <a:bodyPr/>
          <a:lstStyle/>
          <a:p>
            <a:fld id="{17CC94CD-1FE7-0C44-80F4-2964C2C99554}" type="slidenum">
              <a:rPr lang="en-US" noProof="0" smtClean="0"/>
              <a:pPr/>
              <a:t>54</a:t>
            </a:fld>
            <a:endParaRPr lang="en-US" noProof="0"/>
          </a:p>
        </p:txBody>
      </p:sp>
      <p:graphicFrame>
        <p:nvGraphicFramePr>
          <p:cNvPr id="5" name="Table 4">
            <a:extLst>
              <a:ext uri="{FF2B5EF4-FFF2-40B4-BE49-F238E27FC236}">
                <a16:creationId xmlns:a16="http://schemas.microsoft.com/office/drawing/2014/main" id="{7AF76BB8-6583-4A51-95FF-360D66FC8DD5}"/>
              </a:ext>
            </a:extLst>
          </p:cNvPr>
          <p:cNvGraphicFramePr>
            <a:graphicFrameLocks noGrp="1"/>
          </p:cNvGraphicFramePr>
          <p:nvPr>
            <p:extLst>
              <p:ext uri="{D42A27DB-BD31-4B8C-83A1-F6EECF244321}">
                <p14:modId xmlns:p14="http://schemas.microsoft.com/office/powerpoint/2010/main" val="3726038733"/>
              </p:ext>
            </p:extLst>
          </p:nvPr>
        </p:nvGraphicFramePr>
        <p:xfrm>
          <a:off x="215704" y="3925288"/>
          <a:ext cx="2021060" cy="1483360"/>
        </p:xfrm>
        <a:graphic>
          <a:graphicData uri="http://schemas.openxmlformats.org/drawingml/2006/table">
            <a:tbl>
              <a:tblPr firstRow="1" bandRow="1">
                <a:tableStyleId>{073A0DAA-6AF3-43AB-8588-CEC1D06C72B9}</a:tableStyleId>
              </a:tblPr>
              <a:tblGrid>
                <a:gridCol w="505265">
                  <a:extLst>
                    <a:ext uri="{9D8B030D-6E8A-4147-A177-3AD203B41FA5}">
                      <a16:colId xmlns:a16="http://schemas.microsoft.com/office/drawing/2014/main" val="3070980262"/>
                    </a:ext>
                  </a:extLst>
                </a:gridCol>
                <a:gridCol w="505265">
                  <a:extLst>
                    <a:ext uri="{9D8B030D-6E8A-4147-A177-3AD203B41FA5}">
                      <a16:colId xmlns:a16="http://schemas.microsoft.com/office/drawing/2014/main" val="2758310956"/>
                    </a:ext>
                  </a:extLst>
                </a:gridCol>
                <a:gridCol w="505265">
                  <a:extLst>
                    <a:ext uri="{9D8B030D-6E8A-4147-A177-3AD203B41FA5}">
                      <a16:colId xmlns:a16="http://schemas.microsoft.com/office/drawing/2014/main" val="3768719717"/>
                    </a:ext>
                  </a:extLst>
                </a:gridCol>
                <a:gridCol w="505265">
                  <a:extLst>
                    <a:ext uri="{9D8B030D-6E8A-4147-A177-3AD203B41FA5}">
                      <a16:colId xmlns:a16="http://schemas.microsoft.com/office/drawing/2014/main" val="661586580"/>
                    </a:ext>
                  </a:extLst>
                </a:gridCol>
              </a:tblGrid>
              <a:tr h="370840">
                <a:tc>
                  <a:txBody>
                    <a:bodyPr/>
                    <a:lstStyle/>
                    <a:p>
                      <a:r>
                        <a:rPr lang="en-US"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3673057"/>
                  </a:ext>
                </a:extLst>
              </a:tr>
              <a:tr h="370840">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9014979"/>
                  </a:ext>
                </a:extLst>
              </a:tr>
              <a:tr h="370840">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7435289"/>
                  </a:ext>
                </a:extLst>
              </a:tr>
              <a:tr h="370840">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6675079"/>
                  </a:ext>
                </a:extLst>
              </a:tr>
            </a:tbl>
          </a:graphicData>
        </a:graphic>
      </p:graphicFrame>
      <p:cxnSp>
        <p:nvCxnSpPr>
          <p:cNvPr id="7" name="Straight Arrow Connector 6">
            <a:extLst>
              <a:ext uri="{FF2B5EF4-FFF2-40B4-BE49-F238E27FC236}">
                <a16:creationId xmlns:a16="http://schemas.microsoft.com/office/drawing/2014/main" id="{3C33B5ED-1DBD-4E9F-ABDD-C2154D40C998}"/>
              </a:ext>
            </a:extLst>
          </p:cNvPr>
          <p:cNvCxnSpPr>
            <a:cxnSpLocks/>
          </p:cNvCxnSpPr>
          <p:nvPr/>
        </p:nvCxnSpPr>
        <p:spPr bwMode="auto">
          <a:xfrm>
            <a:off x="2236764" y="4656406"/>
            <a:ext cx="1055076"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18DDC594-7110-413C-A48B-507593F66105}"/>
              </a:ext>
            </a:extLst>
          </p:cNvPr>
          <p:cNvCxnSpPr>
            <a:cxnSpLocks/>
          </p:cNvCxnSpPr>
          <p:nvPr/>
        </p:nvCxnSpPr>
        <p:spPr bwMode="auto">
          <a:xfrm>
            <a:off x="4814081" y="4689093"/>
            <a:ext cx="1365348"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F2057745-351A-42F7-BD81-CE1978143788}"/>
              </a:ext>
            </a:extLst>
          </p:cNvPr>
          <p:cNvSpPr txBox="1"/>
          <p:nvPr/>
        </p:nvSpPr>
        <p:spPr>
          <a:xfrm>
            <a:off x="4591738" y="4288983"/>
            <a:ext cx="1070706" cy="400110"/>
          </a:xfrm>
          <a:prstGeom prst="rect">
            <a:avLst/>
          </a:prstGeom>
          <a:noFill/>
        </p:spPr>
        <p:txBody>
          <a:bodyPr wrap="square" rtlCol="0">
            <a:spAutoFit/>
          </a:bodyPr>
          <a:lstStyle/>
          <a:p>
            <a:pPr algn="ctr"/>
            <a:r>
              <a:rPr lang="en-US" dirty="0"/>
              <a:t>Pad</a:t>
            </a:r>
          </a:p>
        </p:txBody>
      </p:sp>
      <p:graphicFrame>
        <p:nvGraphicFramePr>
          <p:cNvPr id="15" name="Table 14">
            <a:extLst>
              <a:ext uri="{FF2B5EF4-FFF2-40B4-BE49-F238E27FC236}">
                <a16:creationId xmlns:a16="http://schemas.microsoft.com/office/drawing/2014/main" id="{55173011-2A40-4E3E-AAE2-9C397BB547F6}"/>
              </a:ext>
            </a:extLst>
          </p:cNvPr>
          <p:cNvGraphicFramePr>
            <a:graphicFrameLocks noGrp="1"/>
          </p:cNvGraphicFramePr>
          <p:nvPr>
            <p:extLst>
              <p:ext uri="{D42A27DB-BD31-4B8C-83A1-F6EECF244321}">
                <p14:modId xmlns:p14="http://schemas.microsoft.com/office/powerpoint/2010/main" val="3229234493"/>
              </p:ext>
            </p:extLst>
          </p:nvPr>
        </p:nvGraphicFramePr>
        <p:xfrm>
          <a:off x="6216165" y="3947413"/>
          <a:ext cx="2021060" cy="1483360"/>
        </p:xfrm>
        <a:graphic>
          <a:graphicData uri="http://schemas.openxmlformats.org/drawingml/2006/table">
            <a:tbl>
              <a:tblPr firstRow="1" bandRow="1">
                <a:tableStyleId>{073A0DAA-6AF3-43AB-8588-CEC1D06C72B9}</a:tableStyleId>
              </a:tblPr>
              <a:tblGrid>
                <a:gridCol w="505265">
                  <a:extLst>
                    <a:ext uri="{9D8B030D-6E8A-4147-A177-3AD203B41FA5}">
                      <a16:colId xmlns:a16="http://schemas.microsoft.com/office/drawing/2014/main" val="3070980262"/>
                    </a:ext>
                  </a:extLst>
                </a:gridCol>
                <a:gridCol w="505265">
                  <a:extLst>
                    <a:ext uri="{9D8B030D-6E8A-4147-A177-3AD203B41FA5}">
                      <a16:colId xmlns:a16="http://schemas.microsoft.com/office/drawing/2014/main" val="2758310956"/>
                    </a:ext>
                  </a:extLst>
                </a:gridCol>
                <a:gridCol w="505265">
                  <a:extLst>
                    <a:ext uri="{9D8B030D-6E8A-4147-A177-3AD203B41FA5}">
                      <a16:colId xmlns:a16="http://schemas.microsoft.com/office/drawing/2014/main" val="3768719717"/>
                    </a:ext>
                  </a:extLst>
                </a:gridCol>
                <a:gridCol w="505265">
                  <a:extLst>
                    <a:ext uri="{9D8B030D-6E8A-4147-A177-3AD203B41FA5}">
                      <a16:colId xmlns:a16="http://schemas.microsoft.com/office/drawing/2014/main" val="661586580"/>
                    </a:ext>
                  </a:extLst>
                </a:gridCol>
              </a:tblGrid>
              <a:tr h="370840">
                <a:tc>
                  <a:txBody>
                    <a:bodyPr/>
                    <a:lstStyle/>
                    <a:p>
                      <a:r>
                        <a:rPr lang="en-US"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3673057"/>
                  </a:ext>
                </a:extLst>
              </a:tr>
              <a:tr h="370840">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9014979"/>
                  </a:ext>
                </a:extLst>
              </a:tr>
              <a:tr h="370840">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FF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7435289"/>
                  </a:ext>
                </a:extLst>
              </a:tr>
              <a:tr h="370840">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70C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solidFill>
                            <a:srgbClr val="00B05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6675079"/>
                  </a:ext>
                </a:extLst>
              </a:tr>
            </a:tbl>
          </a:graphicData>
        </a:graphic>
      </p:graphicFrame>
      <p:sp>
        <p:nvSpPr>
          <p:cNvPr id="16" name="Right Brace 15">
            <a:extLst>
              <a:ext uri="{FF2B5EF4-FFF2-40B4-BE49-F238E27FC236}">
                <a16:creationId xmlns:a16="http://schemas.microsoft.com/office/drawing/2014/main" id="{9224B0AA-5E84-4183-99AD-7A33BBFC21C0}"/>
              </a:ext>
            </a:extLst>
          </p:cNvPr>
          <p:cNvSpPr/>
          <p:nvPr/>
        </p:nvSpPr>
        <p:spPr bwMode="auto">
          <a:xfrm rot="5400000">
            <a:off x="7563002" y="5255354"/>
            <a:ext cx="331049" cy="1010530"/>
          </a:xfrm>
          <a:prstGeom prst="rightBrace">
            <a:avLst>
              <a:gd name="adj1" fmla="val 0"/>
              <a:gd name="adj2" fmla="val 50000"/>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Arial" pitchFamily="34" charset="0"/>
            </a:endParaRPr>
          </a:p>
        </p:txBody>
      </p:sp>
      <p:sp>
        <p:nvSpPr>
          <p:cNvPr id="17" name="TextBox 16">
            <a:extLst>
              <a:ext uri="{FF2B5EF4-FFF2-40B4-BE49-F238E27FC236}">
                <a16:creationId xmlns:a16="http://schemas.microsoft.com/office/drawing/2014/main" id="{15FCB567-8692-4BB0-8414-22B3DDD15619}"/>
              </a:ext>
            </a:extLst>
          </p:cNvPr>
          <p:cNvSpPr txBox="1"/>
          <p:nvPr/>
        </p:nvSpPr>
        <p:spPr>
          <a:xfrm>
            <a:off x="7026657" y="5951453"/>
            <a:ext cx="2021060" cy="400110"/>
          </a:xfrm>
          <a:prstGeom prst="rect">
            <a:avLst/>
          </a:prstGeom>
          <a:noFill/>
        </p:spPr>
        <p:txBody>
          <a:bodyPr wrap="square" rtlCol="0">
            <a:spAutoFit/>
          </a:bodyPr>
          <a:lstStyle/>
          <a:p>
            <a:pPr algn="ctr"/>
            <a:r>
              <a:rPr lang="en-US" dirty="0"/>
              <a:t>Padded values</a:t>
            </a:r>
          </a:p>
        </p:txBody>
      </p:sp>
      <p:sp>
        <p:nvSpPr>
          <p:cNvPr id="18" name="Footer Placeholder 5">
            <a:extLst>
              <a:ext uri="{FF2B5EF4-FFF2-40B4-BE49-F238E27FC236}">
                <a16:creationId xmlns:a16="http://schemas.microsoft.com/office/drawing/2014/main" id="{4B9F7D85-2723-4453-90AC-36823AC574B8}"/>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2998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499202-CE54-4A4D-934C-93527A01DEF1}"/>
              </a:ext>
            </a:extLst>
          </p:cNvPr>
          <p:cNvSpPr>
            <a:spLocks noGrp="1"/>
          </p:cNvSpPr>
          <p:nvPr>
            <p:ph type="sldNum" sz="quarter" idx="12"/>
          </p:nvPr>
        </p:nvSpPr>
        <p:spPr/>
        <p:txBody>
          <a:bodyPr/>
          <a:lstStyle/>
          <a:p>
            <a:fld id="{17CC94CD-1FE7-0C44-80F4-2964C2C99554}" type="slidenum">
              <a:rPr lang="en-US" noProof="0" smtClean="0"/>
              <a:pPr/>
              <a:t>55</a:t>
            </a:fld>
            <a:endParaRPr lang="en-US" noProof="0"/>
          </a:p>
        </p:txBody>
      </p:sp>
      <p:grpSp>
        <p:nvGrpSpPr>
          <p:cNvPr id="5" name="Google Shape;129;p25">
            <a:extLst>
              <a:ext uri="{FF2B5EF4-FFF2-40B4-BE49-F238E27FC236}">
                <a16:creationId xmlns:a16="http://schemas.microsoft.com/office/drawing/2014/main" id="{A20F2747-4ECA-4C7E-9B33-6ABD15AF0009}"/>
              </a:ext>
            </a:extLst>
          </p:cNvPr>
          <p:cNvGrpSpPr/>
          <p:nvPr/>
        </p:nvGrpSpPr>
        <p:grpSpPr>
          <a:xfrm>
            <a:off x="1786248" y="1480202"/>
            <a:ext cx="4437600" cy="4537106"/>
            <a:chOff x="1928812" y="61631"/>
            <a:chExt cx="4437600" cy="4537106"/>
          </a:xfrm>
        </p:grpSpPr>
        <p:pic>
          <p:nvPicPr>
            <p:cNvPr id="6" name="Google Shape;130;p25">
              <a:extLst>
                <a:ext uri="{FF2B5EF4-FFF2-40B4-BE49-F238E27FC236}">
                  <a16:creationId xmlns:a16="http://schemas.microsoft.com/office/drawing/2014/main" id="{8C7ED020-8DA9-4178-9C54-6427528D06ED}"/>
                </a:ext>
              </a:extLst>
            </p:cNvPr>
            <p:cNvPicPr preferRelativeResize="0"/>
            <p:nvPr/>
          </p:nvPicPr>
          <p:blipFill rotWithShape="1">
            <a:blip r:embed="rId2">
              <a:alphaModFix/>
            </a:blip>
            <a:srcRect l="5177"/>
            <a:stretch/>
          </p:blipFill>
          <p:spPr>
            <a:xfrm>
              <a:off x="1928813" y="71438"/>
              <a:ext cx="1378744" cy="1327838"/>
            </a:xfrm>
            <a:prstGeom prst="rect">
              <a:avLst/>
            </a:prstGeom>
            <a:noFill/>
            <a:ln>
              <a:noFill/>
            </a:ln>
          </p:spPr>
        </p:pic>
        <p:pic>
          <p:nvPicPr>
            <p:cNvPr id="7" name="Google Shape;131;p25">
              <a:extLst>
                <a:ext uri="{FF2B5EF4-FFF2-40B4-BE49-F238E27FC236}">
                  <a16:creationId xmlns:a16="http://schemas.microsoft.com/office/drawing/2014/main" id="{E9D5D09F-8F09-49C1-9507-695CC218A9A6}"/>
                </a:ext>
              </a:extLst>
            </p:cNvPr>
            <p:cNvPicPr preferRelativeResize="0"/>
            <p:nvPr/>
          </p:nvPicPr>
          <p:blipFill>
            <a:blip r:embed="rId3">
              <a:alphaModFix/>
            </a:blip>
            <a:stretch>
              <a:fillRect/>
            </a:stretch>
          </p:blipFill>
          <p:spPr>
            <a:xfrm>
              <a:off x="3479699" y="71438"/>
              <a:ext cx="1259738" cy="1348388"/>
            </a:xfrm>
            <a:prstGeom prst="rect">
              <a:avLst/>
            </a:prstGeom>
            <a:noFill/>
            <a:ln>
              <a:noFill/>
            </a:ln>
          </p:spPr>
        </p:pic>
        <p:pic>
          <p:nvPicPr>
            <p:cNvPr id="8" name="Google Shape;132;p25">
              <a:extLst>
                <a:ext uri="{FF2B5EF4-FFF2-40B4-BE49-F238E27FC236}">
                  <a16:creationId xmlns:a16="http://schemas.microsoft.com/office/drawing/2014/main" id="{39E16960-834E-4739-918E-FA0B7B633B4D}"/>
                </a:ext>
              </a:extLst>
            </p:cNvPr>
            <p:cNvPicPr preferRelativeResize="0"/>
            <p:nvPr/>
          </p:nvPicPr>
          <p:blipFill>
            <a:blip r:embed="rId4">
              <a:alphaModFix/>
            </a:blip>
            <a:stretch>
              <a:fillRect/>
            </a:stretch>
          </p:blipFill>
          <p:spPr>
            <a:xfrm>
              <a:off x="5038566" y="61631"/>
              <a:ext cx="1327838" cy="1327838"/>
            </a:xfrm>
            <a:prstGeom prst="rect">
              <a:avLst/>
            </a:prstGeom>
            <a:noFill/>
            <a:ln>
              <a:noFill/>
            </a:ln>
          </p:spPr>
        </p:pic>
        <p:pic>
          <p:nvPicPr>
            <p:cNvPr id="9" name="Google Shape;133;p25">
              <a:extLst>
                <a:ext uri="{FF2B5EF4-FFF2-40B4-BE49-F238E27FC236}">
                  <a16:creationId xmlns:a16="http://schemas.microsoft.com/office/drawing/2014/main" id="{DCBB3371-3FF8-4BC4-A27C-6C3AF18527FA}"/>
                </a:ext>
              </a:extLst>
            </p:cNvPr>
            <p:cNvPicPr preferRelativeResize="0"/>
            <p:nvPr/>
          </p:nvPicPr>
          <p:blipFill>
            <a:blip r:embed="rId5">
              <a:alphaModFix/>
            </a:blip>
            <a:stretch>
              <a:fillRect/>
            </a:stretch>
          </p:blipFill>
          <p:spPr>
            <a:xfrm>
              <a:off x="1928813" y="1617609"/>
              <a:ext cx="1378744" cy="1378744"/>
            </a:xfrm>
            <a:prstGeom prst="rect">
              <a:avLst/>
            </a:prstGeom>
            <a:noFill/>
            <a:ln>
              <a:noFill/>
            </a:ln>
          </p:spPr>
        </p:pic>
        <p:pic>
          <p:nvPicPr>
            <p:cNvPr id="10" name="Google Shape;134;p25">
              <a:extLst>
                <a:ext uri="{FF2B5EF4-FFF2-40B4-BE49-F238E27FC236}">
                  <a16:creationId xmlns:a16="http://schemas.microsoft.com/office/drawing/2014/main" id="{1FF586C0-8652-4C4F-92F2-90DCA1B1706D}"/>
                </a:ext>
              </a:extLst>
            </p:cNvPr>
            <p:cNvPicPr preferRelativeResize="0"/>
            <p:nvPr/>
          </p:nvPicPr>
          <p:blipFill>
            <a:blip r:embed="rId6">
              <a:alphaModFix/>
            </a:blip>
            <a:stretch>
              <a:fillRect/>
            </a:stretch>
          </p:blipFill>
          <p:spPr>
            <a:xfrm>
              <a:off x="3479700" y="1615369"/>
              <a:ext cx="1259738" cy="1378725"/>
            </a:xfrm>
            <a:prstGeom prst="rect">
              <a:avLst/>
            </a:prstGeom>
            <a:noFill/>
            <a:ln>
              <a:noFill/>
            </a:ln>
          </p:spPr>
        </p:pic>
        <p:pic>
          <p:nvPicPr>
            <p:cNvPr id="11" name="Google Shape;135;p25">
              <a:extLst>
                <a:ext uri="{FF2B5EF4-FFF2-40B4-BE49-F238E27FC236}">
                  <a16:creationId xmlns:a16="http://schemas.microsoft.com/office/drawing/2014/main" id="{D432EEA7-E347-4747-BCD7-E72D5AC2EF2E}"/>
                </a:ext>
              </a:extLst>
            </p:cNvPr>
            <p:cNvPicPr preferRelativeResize="0"/>
            <p:nvPr/>
          </p:nvPicPr>
          <p:blipFill>
            <a:blip r:embed="rId7">
              <a:alphaModFix/>
            </a:blip>
            <a:stretch>
              <a:fillRect/>
            </a:stretch>
          </p:blipFill>
          <p:spPr>
            <a:xfrm>
              <a:off x="5038575" y="1615369"/>
              <a:ext cx="1327838" cy="1378725"/>
            </a:xfrm>
            <a:prstGeom prst="rect">
              <a:avLst/>
            </a:prstGeom>
            <a:noFill/>
            <a:ln>
              <a:noFill/>
            </a:ln>
          </p:spPr>
        </p:pic>
        <p:pic>
          <p:nvPicPr>
            <p:cNvPr id="12" name="Google Shape;136;p25">
              <a:extLst>
                <a:ext uri="{FF2B5EF4-FFF2-40B4-BE49-F238E27FC236}">
                  <a16:creationId xmlns:a16="http://schemas.microsoft.com/office/drawing/2014/main" id="{24E813AD-1C58-4F33-9281-FD3B97B50B2A}"/>
                </a:ext>
              </a:extLst>
            </p:cNvPr>
            <p:cNvPicPr preferRelativeResize="0"/>
            <p:nvPr/>
          </p:nvPicPr>
          <p:blipFill>
            <a:blip r:embed="rId8">
              <a:alphaModFix/>
            </a:blip>
            <a:stretch>
              <a:fillRect/>
            </a:stretch>
          </p:blipFill>
          <p:spPr>
            <a:xfrm>
              <a:off x="1928812" y="3214688"/>
              <a:ext cx="1378744" cy="1378744"/>
            </a:xfrm>
            <a:prstGeom prst="rect">
              <a:avLst/>
            </a:prstGeom>
            <a:noFill/>
            <a:ln>
              <a:noFill/>
            </a:ln>
          </p:spPr>
        </p:pic>
        <p:pic>
          <p:nvPicPr>
            <p:cNvPr id="13" name="Google Shape;137;p25">
              <a:extLst>
                <a:ext uri="{FF2B5EF4-FFF2-40B4-BE49-F238E27FC236}">
                  <a16:creationId xmlns:a16="http://schemas.microsoft.com/office/drawing/2014/main" id="{EAB9F03C-663A-4DDE-8117-801A9D9CCAB5}"/>
                </a:ext>
              </a:extLst>
            </p:cNvPr>
            <p:cNvPicPr preferRelativeResize="0"/>
            <p:nvPr/>
          </p:nvPicPr>
          <p:blipFill>
            <a:blip r:embed="rId9">
              <a:alphaModFix/>
            </a:blip>
            <a:stretch>
              <a:fillRect/>
            </a:stretch>
          </p:blipFill>
          <p:spPr>
            <a:xfrm>
              <a:off x="3479700" y="3189638"/>
              <a:ext cx="1259738" cy="1378744"/>
            </a:xfrm>
            <a:prstGeom prst="rect">
              <a:avLst/>
            </a:prstGeom>
            <a:noFill/>
            <a:ln>
              <a:noFill/>
            </a:ln>
          </p:spPr>
        </p:pic>
        <p:pic>
          <p:nvPicPr>
            <p:cNvPr id="14" name="Google Shape;138;p25">
              <a:extLst>
                <a:ext uri="{FF2B5EF4-FFF2-40B4-BE49-F238E27FC236}">
                  <a16:creationId xmlns:a16="http://schemas.microsoft.com/office/drawing/2014/main" id="{36966C15-5A7C-4E9B-BC49-DE014E30CF71}"/>
                </a:ext>
              </a:extLst>
            </p:cNvPr>
            <p:cNvPicPr preferRelativeResize="0"/>
            <p:nvPr/>
          </p:nvPicPr>
          <p:blipFill>
            <a:blip r:embed="rId10">
              <a:alphaModFix/>
            </a:blip>
            <a:stretch>
              <a:fillRect/>
            </a:stretch>
          </p:blipFill>
          <p:spPr>
            <a:xfrm>
              <a:off x="5038575" y="3219994"/>
              <a:ext cx="1327838" cy="1378744"/>
            </a:xfrm>
            <a:prstGeom prst="rect">
              <a:avLst/>
            </a:prstGeom>
            <a:noFill/>
            <a:ln>
              <a:noFill/>
            </a:ln>
          </p:spPr>
        </p:pic>
      </p:grpSp>
      <p:sp>
        <p:nvSpPr>
          <p:cNvPr id="15" name="Google Shape;139;p25">
            <a:extLst>
              <a:ext uri="{FF2B5EF4-FFF2-40B4-BE49-F238E27FC236}">
                <a16:creationId xmlns:a16="http://schemas.microsoft.com/office/drawing/2014/main" id="{B7F2A5EB-8073-45D1-8761-2020712BECE8}"/>
              </a:ext>
            </a:extLst>
          </p:cNvPr>
          <p:cNvSpPr txBox="1"/>
          <p:nvPr/>
        </p:nvSpPr>
        <p:spPr>
          <a:xfrm>
            <a:off x="1609287" y="909866"/>
            <a:ext cx="5058800" cy="38459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latin typeface="Calibri"/>
                <a:ea typeface="Calibri"/>
                <a:cs typeface="Calibri"/>
                <a:sym typeface="Calibri"/>
              </a:rPr>
              <a:t>Stage-3 13</a:t>
            </a:r>
            <a:r>
              <a:rPr lang="en-US" sz="1800" b="1" baseline="30000" dirty="0" err="1">
                <a:latin typeface="Calibri"/>
                <a:ea typeface="Calibri"/>
                <a:cs typeface="Calibri"/>
                <a:sym typeface="Calibri"/>
              </a:rPr>
              <a:t>th</a:t>
            </a:r>
            <a:r>
              <a:rPr lang="en-US" sz="1800" b="1" dirty="0">
                <a:latin typeface="Calibri"/>
                <a:ea typeface="Calibri"/>
                <a:cs typeface="Calibri"/>
                <a:sym typeface="Calibri"/>
              </a:rPr>
              <a:t> Filter </a:t>
            </a:r>
            <a:r>
              <a:rPr lang="en" sz="1800" b="1" dirty="0">
                <a:latin typeface="Calibri"/>
                <a:ea typeface="Calibri"/>
                <a:cs typeface="Calibri"/>
                <a:sym typeface="Calibri"/>
              </a:rPr>
              <a:t>Feature Map Outputs Layer 1-9 </a:t>
            </a:r>
            <a:endParaRPr sz="1800" b="1" dirty="0">
              <a:latin typeface="Calibri"/>
              <a:ea typeface="Calibri"/>
              <a:cs typeface="Calibri"/>
              <a:sym typeface="Calibri"/>
            </a:endParaRPr>
          </a:p>
        </p:txBody>
      </p:sp>
      <p:sp>
        <p:nvSpPr>
          <p:cNvPr id="16" name="Footer Placeholder 5">
            <a:extLst>
              <a:ext uri="{FF2B5EF4-FFF2-40B4-BE49-F238E27FC236}">
                <a16:creationId xmlns:a16="http://schemas.microsoft.com/office/drawing/2014/main" id="{ACA50D9D-B18A-4555-B9DF-D609CEE4EA4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05711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ED0F63D-31F2-4E3B-A5DE-D058893BC847}"/>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12578" y="2222696"/>
            <a:ext cx="3923323" cy="3685735"/>
          </a:xfrm>
        </p:spPr>
      </p:pic>
      <p:sp>
        <p:nvSpPr>
          <p:cNvPr id="4" name="Slide Number Placeholder 3">
            <a:extLst>
              <a:ext uri="{FF2B5EF4-FFF2-40B4-BE49-F238E27FC236}">
                <a16:creationId xmlns:a16="http://schemas.microsoft.com/office/drawing/2014/main" id="{198392E1-1AA1-410F-9108-EBCAA3B31AB0}"/>
              </a:ext>
            </a:extLst>
          </p:cNvPr>
          <p:cNvSpPr>
            <a:spLocks noGrp="1"/>
          </p:cNvSpPr>
          <p:nvPr>
            <p:ph type="sldNum" sz="quarter" idx="12"/>
          </p:nvPr>
        </p:nvSpPr>
        <p:spPr/>
        <p:txBody>
          <a:bodyPr/>
          <a:lstStyle/>
          <a:p>
            <a:fld id="{17CC94CD-1FE7-0C44-80F4-2964C2C99554}" type="slidenum">
              <a:rPr lang="en-US" noProof="0" smtClean="0"/>
              <a:pPr/>
              <a:t>56</a:t>
            </a:fld>
            <a:endParaRPr lang="en-US" noProof="0"/>
          </a:p>
        </p:txBody>
      </p:sp>
      <p:pic>
        <p:nvPicPr>
          <p:cNvPr id="8" name="Picture 7">
            <a:extLst>
              <a:ext uri="{FF2B5EF4-FFF2-40B4-BE49-F238E27FC236}">
                <a16:creationId xmlns:a16="http://schemas.microsoft.com/office/drawing/2014/main" id="{AB3160B6-E942-47B7-A6EB-BFA5620A168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2676" y="2222696"/>
            <a:ext cx="3923323" cy="3685735"/>
          </a:xfrm>
          <a:prstGeom prst="rect">
            <a:avLst/>
          </a:prstGeom>
        </p:spPr>
      </p:pic>
      <p:sp>
        <p:nvSpPr>
          <p:cNvPr id="9" name="TextBox 8">
            <a:extLst>
              <a:ext uri="{FF2B5EF4-FFF2-40B4-BE49-F238E27FC236}">
                <a16:creationId xmlns:a16="http://schemas.microsoft.com/office/drawing/2014/main" id="{6957A009-EE9A-41C8-927E-9421D807B695}"/>
              </a:ext>
            </a:extLst>
          </p:cNvPr>
          <p:cNvSpPr txBox="1"/>
          <p:nvPr/>
        </p:nvSpPr>
        <p:spPr>
          <a:xfrm>
            <a:off x="844061" y="1636957"/>
            <a:ext cx="3010486" cy="400110"/>
          </a:xfrm>
          <a:prstGeom prst="rect">
            <a:avLst/>
          </a:prstGeom>
          <a:noFill/>
        </p:spPr>
        <p:txBody>
          <a:bodyPr wrap="square" rtlCol="0">
            <a:spAutoFit/>
          </a:bodyPr>
          <a:lstStyle/>
          <a:p>
            <a:pPr algn="l"/>
            <a:r>
              <a:rPr lang="en-US" dirty="0"/>
              <a:t>With Ensemble</a:t>
            </a:r>
          </a:p>
        </p:txBody>
      </p:sp>
      <p:sp>
        <p:nvSpPr>
          <p:cNvPr id="10" name="TextBox 9">
            <a:extLst>
              <a:ext uri="{FF2B5EF4-FFF2-40B4-BE49-F238E27FC236}">
                <a16:creationId xmlns:a16="http://schemas.microsoft.com/office/drawing/2014/main" id="{0873D63D-35EB-4131-AF18-D3688F99036A}"/>
              </a:ext>
            </a:extLst>
          </p:cNvPr>
          <p:cNvSpPr txBox="1"/>
          <p:nvPr/>
        </p:nvSpPr>
        <p:spPr>
          <a:xfrm>
            <a:off x="5455919" y="1636957"/>
            <a:ext cx="3010486" cy="400110"/>
          </a:xfrm>
          <a:prstGeom prst="rect">
            <a:avLst/>
          </a:prstGeom>
          <a:noFill/>
        </p:spPr>
        <p:txBody>
          <a:bodyPr wrap="square" rtlCol="0">
            <a:spAutoFit/>
          </a:bodyPr>
          <a:lstStyle/>
          <a:p>
            <a:pPr algn="l"/>
            <a:r>
              <a:rPr lang="en-US" dirty="0"/>
              <a:t>Without Ensemble</a:t>
            </a:r>
          </a:p>
        </p:txBody>
      </p:sp>
      <p:sp>
        <p:nvSpPr>
          <p:cNvPr id="12" name="TextBox 11">
            <a:extLst>
              <a:ext uri="{FF2B5EF4-FFF2-40B4-BE49-F238E27FC236}">
                <a16:creationId xmlns:a16="http://schemas.microsoft.com/office/drawing/2014/main" id="{D457CE16-A694-4CCB-92E7-40BBB6604044}"/>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11" name="Footer Placeholder 5">
            <a:extLst>
              <a:ext uri="{FF2B5EF4-FFF2-40B4-BE49-F238E27FC236}">
                <a16:creationId xmlns:a16="http://schemas.microsoft.com/office/drawing/2014/main" id="{D9723801-ED0E-43C3-947D-BA2852AE8766}"/>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30162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57</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pic>
        <p:nvPicPr>
          <p:cNvPr id="11" name="Picture 10">
            <a:extLst>
              <a:ext uri="{FF2B5EF4-FFF2-40B4-BE49-F238E27FC236}">
                <a16:creationId xmlns:a16="http://schemas.microsoft.com/office/drawing/2014/main" id="{BD396757-5218-458A-9E35-0AB0F58339B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486160"/>
            <a:ext cx="9144000" cy="4914640"/>
          </a:xfrm>
          <a:prstGeom prst="rect">
            <a:avLst/>
          </a:prstGeom>
        </p:spPr>
      </p:pic>
    </p:spTree>
    <p:extLst>
      <p:ext uri="{BB962C8B-B14F-4D97-AF65-F5344CB8AC3E}">
        <p14:creationId xmlns:p14="http://schemas.microsoft.com/office/powerpoint/2010/main" val="555372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58</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pic>
        <p:nvPicPr>
          <p:cNvPr id="3" name="Picture 2">
            <a:extLst>
              <a:ext uri="{FF2B5EF4-FFF2-40B4-BE49-F238E27FC236}">
                <a16:creationId xmlns:a16="http://schemas.microsoft.com/office/drawing/2014/main" id="{4D7329F0-12D2-48D4-A6F8-8DCCB041573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504856"/>
            <a:ext cx="9144000" cy="4775360"/>
          </a:xfrm>
          <a:prstGeom prst="rect">
            <a:avLst/>
          </a:prstGeom>
        </p:spPr>
      </p:pic>
    </p:spTree>
    <p:extLst>
      <p:ext uri="{BB962C8B-B14F-4D97-AF65-F5344CB8AC3E}">
        <p14:creationId xmlns:p14="http://schemas.microsoft.com/office/powerpoint/2010/main" val="3416723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D2C8-422F-407E-B3BA-95B2EA9C172B}"/>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FC6697F2-32CA-4418-BF35-0D00F804911B}"/>
              </a:ext>
            </a:extLst>
          </p:cNvPr>
          <p:cNvSpPr>
            <a:spLocks noGrp="1"/>
          </p:cNvSpPr>
          <p:nvPr>
            <p:ph idx="1"/>
          </p:nvPr>
        </p:nvSpPr>
        <p:spPr/>
        <p:txBody>
          <a:bodyPr/>
          <a:lstStyle/>
          <a:p>
            <a:r>
              <a:rPr lang="en-IN" dirty="0">
                <a:solidFill>
                  <a:schemeClr val="bg1">
                    <a:lumMod val="75000"/>
                  </a:schemeClr>
                </a:solidFill>
              </a:rPr>
              <a:t>Introduction</a:t>
            </a:r>
          </a:p>
          <a:p>
            <a:r>
              <a:rPr lang="en-IN" dirty="0">
                <a:solidFill>
                  <a:schemeClr val="bg1">
                    <a:lumMod val="75000"/>
                  </a:schemeClr>
                </a:solidFill>
              </a:rPr>
              <a:t>Motivation</a:t>
            </a:r>
          </a:p>
          <a:p>
            <a:r>
              <a:rPr lang="en-IN" dirty="0">
                <a:solidFill>
                  <a:schemeClr val="bg1">
                    <a:lumMod val="75000"/>
                  </a:schemeClr>
                </a:solidFill>
              </a:rPr>
              <a:t>Original 3-stage Structure</a:t>
            </a:r>
          </a:p>
          <a:p>
            <a:r>
              <a:rPr lang="en-IN" dirty="0">
                <a:solidFill>
                  <a:schemeClr val="bg1">
                    <a:lumMod val="75000"/>
                  </a:schemeClr>
                </a:solidFill>
              </a:rPr>
              <a:t>Sub-pixel based Structure</a:t>
            </a:r>
          </a:p>
          <a:p>
            <a:r>
              <a:rPr lang="en-IN" dirty="0">
                <a:solidFill>
                  <a:schemeClr val="bg1">
                    <a:lumMod val="75000"/>
                  </a:schemeClr>
                </a:solidFill>
              </a:rPr>
              <a:t>Experiments</a:t>
            </a:r>
          </a:p>
          <a:p>
            <a:pPr lvl="1"/>
            <a:r>
              <a:rPr lang="en-IN" dirty="0">
                <a:solidFill>
                  <a:schemeClr val="bg1">
                    <a:lumMod val="75000"/>
                  </a:schemeClr>
                </a:solidFill>
              </a:rPr>
              <a:t>Experiments on Network Model</a:t>
            </a:r>
          </a:p>
          <a:p>
            <a:pPr lvl="1"/>
            <a:r>
              <a:rPr lang="en-IN" dirty="0">
                <a:solidFill>
                  <a:schemeClr val="bg1">
                    <a:lumMod val="75000"/>
                  </a:schemeClr>
                </a:solidFill>
              </a:rPr>
              <a:t>Experiments on Datasets</a:t>
            </a:r>
          </a:p>
          <a:p>
            <a:pPr lvl="1"/>
            <a:r>
              <a:rPr lang="en-IN" dirty="0">
                <a:solidFill>
                  <a:schemeClr val="bg1">
                    <a:lumMod val="75000"/>
                  </a:schemeClr>
                </a:solidFill>
              </a:rPr>
              <a:t>Self-ensemble Algorithm</a:t>
            </a:r>
          </a:p>
          <a:p>
            <a:r>
              <a:rPr lang="en-IN" dirty="0"/>
              <a:t>Comparison of Models</a:t>
            </a:r>
          </a:p>
          <a:p>
            <a:r>
              <a:rPr lang="en-IN" dirty="0">
                <a:solidFill>
                  <a:schemeClr val="bg1">
                    <a:lumMod val="75000"/>
                  </a:schemeClr>
                </a:solidFill>
              </a:rPr>
              <a:t>Conclusions &amp; Future plans</a:t>
            </a:r>
          </a:p>
          <a:p>
            <a:pPr lvl="1"/>
            <a:endParaRPr lang="en-IN" dirty="0"/>
          </a:p>
        </p:txBody>
      </p:sp>
      <p:sp>
        <p:nvSpPr>
          <p:cNvPr id="4" name="Slide Number Placeholder 3">
            <a:extLst>
              <a:ext uri="{FF2B5EF4-FFF2-40B4-BE49-F238E27FC236}">
                <a16:creationId xmlns:a16="http://schemas.microsoft.com/office/drawing/2014/main" id="{B843E0C2-612A-47D6-A3E2-F57984535840}"/>
              </a:ext>
            </a:extLst>
          </p:cNvPr>
          <p:cNvSpPr>
            <a:spLocks noGrp="1"/>
          </p:cNvSpPr>
          <p:nvPr>
            <p:ph type="sldNum" sz="quarter" idx="12"/>
          </p:nvPr>
        </p:nvSpPr>
        <p:spPr/>
        <p:txBody>
          <a:bodyPr/>
          <a:lstStyle/>
          <a:p>
            <a:fld id="{17CC94CD-1FE7-0C44-80F4-2964C2C99554}" type="slidenum">
              <a:rPr lang="en-US" noProof="0" smtClean="0"/>
              <a:pPr/>
              <a:t>59</a:t>
            </a:fld>
            <a:endParaRPr lang="en-US" noProof="0"/>
          </a:p>
        </p:txBody>
      </p:sp>
      <p:sp>
        <p:nvSpPr>
          <p:cNvPr id="7" name="Footer Placeholder 5">
            <a:extLst>
              <a:ext uri="{FF2B5EF4-FFF2-40B4-BE49-F238E27FC236}">
                <a16:creationId xmlns:a16="http://schemas.microsoft.com/office/drawing/2014/main" id="{DD949991-9447-4B70-8C13-8BEB8D97476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2510418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F1C63B0-63A0-47BF-844C-17F6A0B9299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2455" y="3892829"/>
            <a:ext cx="1517845" cy="1665760"/>
          </a:xfrm>
          <a:prstGeom prst="rect">
            <a:avLst/>
          </a:prstGeom>
        </p:spPr>
      </p:pic>
      <p:pic>
        <p:nvPicPr>
          <p:cNvPr id="9" name="Picture 8">
            <a:extLst>
              <a:ext uri="{FF2B5EF4-FFF2-40B4-BE49-F238E27FC236}">
                <a16:creationId xmlns:a16="http://schemas.microsoft.com/office/drawing/2014/main" id="{FF9234EE-B955-4676-A8E4-6A1FA5F9D1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10473" y="3970420"/>
            <a:ext cx="1542048" cy="1588169"/>
          </a:xfrm>
          <a:prstGeom prst="rect">
            <a:avLst/>
          </a:prstGeom>
        </p:spPr>
      </p:pic>
      <p:sp>
        <p:nvSpPr>
          <p:cNvPr id="19" name="Rectangle 18">
            <a:extLst>
              <a:ext uri="{FF2B5EF4-FFF2-40B4-BE49-F238E27FC236}">
                <a16:creationId xmlns:a16="http://schemas.microsoft.com/office/drawing/2014/main" id="{9E087C88-3EB8-4FA9-A10D-10787582556A}"/>
              </a:ext>
            </a:extLst>
          </p:cNvPr>
          <p:cNvSpPr/>
          <p:nvPr/>
        </p:nvSpPr>
        <p:spPr bwMode="auto">
          <a:xfrm>
            <a:off x="1991255" y="4244825"/>
            <a:ext cx="1528263" cy="61361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N" sz="1400" b="0" i="0" u="none" strike="noStrike" cap="none" normalizeH="0" baseline="0" dirty="0">
                <a:ln>
                  <a:noFill/>
                </a:ln>
                <a:solidFill>
                  <a:schemeClr val="tx1"/>
                </a:solidFill>
                <a:effectLst/>
                <a:latin typeface="Arial" pitchFamily="34" charset="0"/>
              </a:rPr>
              <a:t>Deep-neural network</a:t>
            </a:r>
          </a:p>
        </p:txBody>
      </p:sp>
      <p:sp>
        <p:nvSpPr>
          <p:cNvPr id="2" name="Title 1">
            <a:extLst>
              <a:ext uri="{FF2B5EF4-FFF2-40B4-BE49-F238E27FC236}">
                <a16:creationId xmlns:a16="http://schemas.microsoft.com/office/drawing/2014/main" id="{DBCA51A1-DD5A-4DF4-BA5F-4C2F253E3566}"/>
              </a:ext>
            </a:extLst>
          </p:cNvPr>
          <p:cNvSpPr>
            <a:spLocks noGrp="1"/>
          </p:cNvSpPr>
          <p:nvPr>
            <p:ph type="title"/>
          </p:nvPr>
        </p:nvSpPr>
        <p:spPr/>
        <p:txBody>
          <a:bodyPr/>
          <a:lstStyle/>
          <a:p>
            <a:r>
              <a:rPr lang="en-IN" sz="2800" b="1" dirty="0"/>
              <a:t>Motivation</a:t>
            </a:r>
          </a:p>
        </p:txBody>
      </p:sp>
      <p:sp>
        <p:nvSpPr>
          <p:cNvPr id="3" name="Content Placeholder 2">
            <a:extLst>
              <a:ext uri="{FF2B5EF4-FFF2-40B4-BE49-F238E27FC236}">
                <a16:creationId xmlns:a16="http://schemas.microsoft.com/office/drawing/2014/main" id="{5444E325-A8CC-4290-AF50-220CDEBA6332}"/>
              </a:ext>
            </a:extLst>
          </p:cNvPr>
          <p:cNvSpPr>
            <a:spLocks noGrp="1"/>
          </p:cNvSpPr>
          <p:nvPr>
            <p:ph idx="1"/>
          </p:nvPr>
        </p:nvSpPr>
        <p:spPr>
          <a:xfrm>
            <a:off x="0" y="1451328"/>
            <a:ext cx="9144000" cy="4829156"/>
          </a:xfrm>
        </p:spPr>
        <p:txBody>
          <a:bodyPr/>
          <a:lstStyle/>
          <a:p>
            <a:r>
              <a:rPr lang="en-IN" dirty="0"/>
              <a:t>Why we need good demosaicing algorithm ?</a:t>
            </a:r>
          </a:p>
          <a:p>
            <a:pPr lvl="1"/>
            <a:r>
              <a:rPr lang="en-IN" dirty="0"/>
              <a:t>Demosaiced images obtained by interpolation methods causes unwanted artifacts mainly in high frequency regions of image.</a:t>
            </a:r>
          </a:p>
          <a:p>
            <a:pPr lvl="1"/>
            <a:r>
              <a:rPr lang="en-IN" dirty="0"/>
              <a:t>Output of Demosaicing affects further stages in Image processing pipelining.</a:t>
            </a:r>
          </a:p>
          <a:p>
            <a:pPr marL="266700" lvl="1" indent="0">
              <a:buNone/>
            </a:pPr>
            <a:r>
              <a:rPr lang="en-IN" dirty="0"/>
              <a:t> </a:t>
            </a:r>
          </a:p>
          <a:p>
            <a:pPr marL="0" indent="0">
              <a:buNone/>
            </a:pPr>
            <a:r>
              <a:rPr lang="en-IN" dirty="0"/>
              <a:t>     </a:t>
            </a:r>
          </a:p>
        </p:txBody>
      </p:sp>
      <p:sp>
        <p:nvSpPr>
          <p:cNvPr id="5" name="Rectangle 4">
            <a:extLst>
              <a:ext uri="{FF2B5EF4-FFF2-40B4-BE49-F238E27FC236}">
                <a16:creationId xmlns:a16="http://schemas.microsoft.com/office/drawing/2014/main" id="{8777FC1F-8A75-4BB8-B6BD-A238976334C2}"/>
              </a:ext>
            </a:extLst>
          </p:cNvPr>
          <p:cNvSpPr/>
          <p:nvPr/>
        </p:nvSpPr>
        <p:spPr bwMode="auto">
          <a:xfrm>
            <a:off x="1985321" y="4235116"/>
            <a:ext cx="1528263" cy="61361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IN" sz="1200" dirty="0">
                <a:latin typeface="Arial" pitchFamily="34" charset="0"/>
              </a:rPr>
              <a:t>Bi-linear interpolation</a:t>
            </a:r>
            <a:endParaRPr kumimoji="0" lang="en-IN" sz="1200" b="0" i="0" u="none" strike="noStrike" cap="none" normalizeH="0" baseline="0" dirty="0">
              <a:ln>
                <a:noFill/>
              </a:ln>
              <a:solidFill>
                <a:schemeClr val="tx1"/>
              </a:solidFill>
              <a:effectLst/>
              <a:latin typeface="Arial" pitchFamily="34" charset="0"/>
            </a:endParaRPr>
          </a:p>
        </p:txBody>
      </p:sp>
      <p:sp>
        <p:nvSpPr>
          <p:cNvPr id="10" name="Rectangle 9">
            <a:extLst>
              <a:ext uri="{FF2B5EF4-FFF2-40B4-BE49-F238E27FC236}">
                <a16:creationId xmlns:a16="http://schemas.microsoft.com/office/drawing/2014/main" id="{07B501FB-B32B-4757-BD52-0EC805D05426}"/>
              </a:ext>
            </a:extLst>
          </p:cNvPr>
          <p:cNvSpPr/>
          <p:nvPr/>
        </p:nvSpPr>
        <p:spPr bwMode="auto">
          <a:xfrm>
            <a:off x="5592400" y="4150894"/>
            <a:ext cx="1373884" cy="794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Arial"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IN" sz="1400" b="0" i="0" u="none" strike="noStrike" cap="none" normalizeH="0" baseline="0" dirty="0">
                <a:ln>
                  <a:noFill/>
                </a:ln>
                <a:solidFill>
                  <a:schemeClr val="tx1"/>
                </a:solidFill>
                <a:effectLst/>
                <a:latin typeface="Arial" pitchFamily="34" charset="0"/>
              </a:rPr>
              <a:t>Reconstruction</a:t>
            </a:r>
          </a:p>
          <a:p>
            <a:pPr marL="0" marR="0" indent="0" algn="ctr" defTabSz="914400" rtl="0" eaLnBrk="0" fontAlgn="base" latinLnBrk="0" hangingPunct="0">
              <a:lnSpc>
                <a:spcPct val="100000"/>
              </a:lnSpc>
              <a:spcBef>
                <a:spcPct val="0"/>
              </a:spcBef>
              <a:spcAft>
                <a:spcPct val="0"/>
              </a:spcAft>
              <a:buClrTx/>
              <a:buSzTx/>
              <a:buFontTx/>
              <a:buNone/>
              <a:tabLst/>
            </a:pPr>
            <a:r>
              <a:rPr lang="en-IN" sz="1400" dirty="0">
                <a:latin typeface="Arial" pitchFamily="34" charset="0"/>
              </a:rPr>
              <a:t>Filters</a:t>
            </a:r>
            <a:endParaRPr kumimoji="0" lang="en-IN" sz="1400" b="0" i="0" u="none" strike="noStrike" cap="none" normalizeH="0" baseline="0" dirty="0">
              <a:ln>
                <a:noFill/>
              </a:ln>
              <a:solidFill>
                <a:schemeClr val="tx1"/>
              </a:solidFill>
              <a:effectLst/>
              <a:latin typeface="Arial" pitchFamily="34" charset="0"/>
            </a:endParaRPr>
          </a:p>
        </p:txBody>
      </p:sp>
      <p:pic>
        <p:nvPicPr>
          <p:cNvPr id="12" name="Picture 11">
            <a:extLst>
              <a:ext uri="{FF2B5EF4-FFF2-40B4-BE49-F238E27FC236}">
                <a16:creationId xmlns:a16="http://schemas.microsoft.com/office/drawing/2014/main" id="{D3A71E2E-B380-44F2-A86D-4E23DD96929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26699" y="3924969"/>
            <a:ext cx="1542048" cy="1600200"/>
          </a:xfrm>
          <a:prstGeom prst="rect">
            <a:avLst/>
          </a:prstGeom>
        </p:spPr>
      </p:pic>
      <p:cxnSp>
        <p:nvCxnSpPr>
          <p:cNvPr id="14" name="Straight Arrow Connector 13">
            <a:extLst>
              <a:ext uri="{FF2B5EF4-FFF2-40B4-BE49-F238E27FC236}">
                <a16:creationId xmlns:a16="http://schemas.microsoft.com/office/drawing/2014/main" id="{034ABD80-E4C3-4974-9F9D-52353E7E7362}"/>
              </a:ext>
            </a:extLst>
          </p:cNvPr>
          <p:cNvCxnSpPr>
            <a:cxnSpLocks/>
            <a:endCxn id="5" idx="1"/>
          </p:cNvCxnSpPr>
          <p:nvPr/>
        </p:nvCxnSpPr>
        <p:spPr bwMode="auto">
          <a:xfrm flipV="1">
            <a:off x="1617301" y="4541921"/>
            <a:ext cx="368020" cy="86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4C02F8B5-51A8-42B6-8215-4F18BCFFFED0}"/>
              </a:ext>
            </a:extLst>
          </p:cNvPr>
          <p:cNvCxnSpPr>
            <a:cxnSpLocks/>
          </p:cNvCxnSpPr>
          <p:nvPr/>
        </p:nvCxnSpPr>
        <p:spPr bwMode="auto">
          <a:xfrm flipV="1">
            <a:off x="3513584" y="4556187"/>
            <a:ext cx="296889"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1EE9F45E-6684-4317-843D-27410AB924E5}"/>
              </a:ext>
            </a:extLst>
          </p:cNvPr>
          <p:cNvCxnSpPr>
            <a:cxnSpLocks/>
            <a:endCxn id="10" idx="1"/>
          </p:cNvCxnSpPr>
          <p:nvPr/>
        </p:nvCxnSpPr>
        <p:spPr bwMode="auto">
          <a:xfrm flipV="1">
            <a:off x="5352521" y="4561744"/>
            <a:ext cx="239879" cy="28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D1F633C6-D44B-4928-B728-CE1EA2F9608E}"/>
              </a:ext>
            </a:extLst>
          </p:cNvPr>
          <p:cNvCxnSpPr>
            <a:cxnSpLocks/>
          </p:cNvCxnSpPr>
          <p:nvPr/>
        </p:nvCxnSpPr>
        <p:spPr bwMode="auto">
          <a:xfrm>
            <a:off x="6966757" y="4550613"/>
            <a:ext cx="559942" cy="12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6" name="Rectangle 25">
            <a:extLst>
              <a:ext uri="{FF2B5EF4-FFF2-40B4-BE49-F238E27FC236}">
                <a16:creationId xmlns:a16="http://schemas.microsoft.com/office/drawing/2014/main" id="{E9A0776E-686F-412D-8023-12E3BB1E07D0}"/>
              </a:ext>
            </a:extLst>
          </p:cNvPr>
          <p:cNvSpPr/>
          <p:nvPr/>
        </p:nvSpPr>
        <p:spPr bwMode="auto">
          <a:xfrm>
            <a:off x="5592400" y="4163429"/>
            <a:ext cx="1373884" cy="76620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Arial"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IN" sz="1400" b="0" i="0" u="none" strike="noStrike" cap="none" normalizeH="0" baseline="0" dirty="0">
                <a:ln>
                  <a:noFill/>
                </a:ln>
                <a:solidFill>
                  <a:schemeClr val="tx1"/>
                </a:solidFill>
                <a:effectLst/>
                <a:latin typeface="Arial" pitchFamily="34" charset="0"/>
              </a:rPr>
              <a:t>Deep-neural network</a:t>
            </a:r>
          </a:p>
        </p:txBody>
      </p:sp>
      <p:sp>
        <p:nvSpPr>
          <p:cNvPr id="27" name="TextBox 26">
            <a:extLst>
              <a:ext uri="{FF2B5EF4-FFF2-40B4-BE49-F238E27FC236}">
                <a16:creationId xmlns:a16="http://schemas.microsoft.com/office/drawing/2014/main" id="{9667830D-F7AB-453B-B309-C71C97055902}"/>
              </a:ext>
            </a:extLst>
          </p:cNvPr>
          <p:cNvSpPr txBox="1"/>
          <p:nvPr/>
        </p:nvSpPr>
        <p:spPr>
          <a:xfrm>
            <a:off x="186725" y="3398172"/>
            <a:ext cx="2562727" cy="307777"/>
          </a:xfrm>
          <a:prstGeom prst="rect">
            <a:avLst/>
          </a:prstGeom>
          <a:noFill/>
        </p:spPr>
        <p:txBody>
          <a:bodyPr wrap="square" rtlCol="0">
            <a:spAutoFit/>
          </a:bodyPr>
          <a:lstStyle/>
          <a:p>
            <a:pPr algn="l"/>
            <a:r>
              <a:rPr lang="en-IN" sz="1400" dirty="0"/>
              <a:t> CFA image</a:t>
            </a:r>
          </a:p>
        </p:txBody>
      </p:sp>
      <p:sp>
        <p:nvSpPr>
          <p:cNvPr id="28" name="TextBox 27">
            <a:extLst>
              <a:ext uri="{FF2B5EF4-FFF2-40B4-BE49-F238E27FC236}">
                <a16:creationId xmlns:a16="http://schemas.microsoft.com/office/drawing/2014/main" id="{67F8BE00-39F7-4A77-A7DA-6803DF8C3352}"/>
              </a:ext>
            </a:extLst>
          </p:cNvPr>
          <p:cNvSpPr txBox="1"/>
          <p:nvPr/>
        </p:nvSpPr>
        <p:spPr>
          <a:xfrm>
            <a:off x="3420046" y="3304370"/>
            <a:ext cx="2562727" cy="307777"/>
          </a:xfrm>
          <a:prstGeom prst="rect">
            <a:avLst/>
          </a:prstGeom>
          <a:noFill/>
        </p:spPr>
        <p:txBody>
          <a:bodyPr wrap="square" rtlCol="0">
            <a:spAutoFit/>
          </a:bodyPr>
          <a:lstStyle/>
          <a:p>
            <a:pPr algn="l"/>
            <a:r>
              <a:rPr lang="en-IN" sz="1400" dirty="0"/>
              <a:t>Bilinear interpolated image</a:t>
            </a:r>
          </a:p>
        </p:txBody>
      </p:sp>
      <p:sp>
        <p:nvSpPr>
          <p:cNvPr id="29" name="TextBox 28">
            <a:extLst>
              <a:ext uri="{FF2B5EF4-FFF2-40B4-BE49-F238E27FC236}">
                <a16:creationId xmlns:a16="http://schemas.microsoft.com/office/drawing/2014/main" id="{789F2770-B0E0-47C1-A5C6-569E0B133C8A}"/>
              </a:ext>
            </a:extLst>
          </p:cNvPr>
          <p:cNvSpPr txBox="1"/>
          <p:nvPr/>
        </p:nvSpPr>
        <p:spPr>
          <a:xfrm>
            <a:off x="7354636" y="3304370"/>
            <a:ext cx="2562727" cy="307777"/>
          </a:xfrm>
          <a:prstGeom prst="rect">
            <a:avLst/>
          </a:prstGeom>
          <a:noFill/>
        </p:spPr>
        <p:txBody>
          <a:bodyPr wrap="square" rtlCol="0">
            <a:spAutoFit/>
          </a:bodyPr>
          <a:lstStyle/>
          <a:p>
            <a:pPr algn="l"/>
            <a:r>
              <a:rPr lang="en-IN" sz="1400" dirty="0"/>
              <a:t>Demosaiced image</a:t>
            </a:r>
          </a:p>
        </p:txBody>
      </p:sp>
      <p:sp>
        <p:nvSpPr>
          <p:cNvPr id="4" name="Slide Number Placeholder 3">
            <a:extLst>
              <a:ext uri="{FF2B5EF4-FFF2-40B4-BE49-F238E27FC236}">
                <a16:creationId xmlns:a16="http://schemas.microsoft.com/office/drawing/2014/main" id="{4DEF8CD9-6096-4124-BF31-624CFBA56961}"/>
              </a:ext>
            </a:extLst>
          </p:cNvPr>
          <p:cNvSpPr>
            <a:spLocks noGrp="1"/>
          </p:cNvSpPr>
          <p:nvPr>
            <p:ph type="sldNum" sz="quarter" idx="12"/>
          </p:nvPr>
        </p:nvSpPr>
        <p:spPr/>
        <p:txBody>
          <a:bodyPr/>
          <a:lstStyle/>
          <a:p>
            <a:fld id="{17CC94CD-1FE7-0C44-80F4-2964C2C99554}" type="slidenum">
              <a:rPr lang="en-US" noProof="0" smtClean="0"/>
              <a:pPr/>
              <a:t>6</a:t>
            </a:fld>
            <a:endParaRPr lang="en-US" noProof="0"/>
          </a:p>
        </p:txBody>
      </p:sp>
      <p:sp>
        <p:nvSpPr>
          <p:cNvPr id="20" name="Footer Placeholder 5">
            <a:extLst>
              <a:ext uri="{FF2B5EF4-FFF2-40B4-BE49-F238E27FC236}">
                <a16:creationId xmlns:a16="http://schemas.microsoft.com/office/drawing/2014/main" id="{22D4A8AA-A6EF-4B1F-90B5-A103E5CE7606}"/>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21" name="TextBox 20">
            <a:extLst>
              <a:ext uri="{FF2B5EF4-FFF2-40B4-BE49-F238E27FC236}">
                <a16:creationId xmlns:a16="http://schemas.microsoft.com/office/drawing/2014/main" id="{20EA4D80-9A48-4281-892B-F94DD09D06F8}"/>
              </a:ext>
            </a:extLst>
          </p:cNvPr>
          <p:cNvSpPr txBox="1"/>
          <p:nvPr/>
        </p:nvSpPr>
        <p:spPr>
          <a:xfrm>
            <a:off x="3184417" y="3282218"/>
            <a:ext cx="2562727" cy="307777"/>
          </a:xfrm>
          <a:prstGeom prst="rect">
            <a:avLst/>
          </a:prstGeom>
          <a:noFill/>
        </p:spPr>
        <p:txBody>
          <a:bodyPr wrap="square" rtlCol="0">
            <a:spAutoFit/>
          </a:bodyPr>
          <a:lstStyle/>
          <a:p>
            <a:pPr algn="ctr"/>
            <a:r>
              <a:rPr lang="en-IN" sz="1400" dirty="0"/>
              <a:t>Initial interpolated image</a:t>
            </a:r>
          </a:p>
        </p:txBody>
      </p:sp>
    </p:spTree>
    <p:extLst>
      <p:ext uri="{BB962C8B-B14F-4D97-AF65-F5344CB8AC3E}">
        <p14:creationId xmlns:p14="http://schemas.microsoft.com/office/powerpoint/2010/main" val="27345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8"/>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7"/>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0"/>
                                        </p:tgtEl>
                                        <p:attrNameLst>
                                          <p:attrName>style.visibility</p:attrName>
                                        </p:attrNameLst>
                                      </p:cBhvr>
                                      <p:to>
                                        <p:strVal val="hidden"/>
                                      </p:to>
                                    </p:set>
                                  </p:childTnLst>
                                </p:cTn>
                              </p:par>
                              <p:par>
                                <p:cTn id="72" presetID="1"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8"/>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childTnLst>
                                </p:cTn>
                              </p:par>
                              <p:par>
                                <p:cTn id="80" presetID="1" presetClass="entr" presetSubtype="0" fill="hold" grpId="2" nodeType="withEffect">
                                  <p:stCondLst>
                                    <p:cond delay="0"/>
                                  </p:stCondLst>
                                  <p:childTnLst>
                                    <p:set>
                                      <p:cBhvr>
                                        <p:cTn id="81" dur="1" fill="hold">
                                          <p:stCondLst>
                                            <p:cond delay="0"/>
                                          </p:stCondLst>
                                        </p:cTn>
                                        <p:tgtEl>
                                          <p:spTgt spid="27"/>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5"/>
                                        </p:tgtEl>
                                        <p:attrNameLst>
                                          <p:attrName>style.visibility</p:attrName>
                                        </p:attrNameLst>
                                      </p:cBhvr>
                                      <p:to>
                                        <p:strVal val="visible"/>
                                      </p:to>
                                    </p:set>
                                  </p:childTnLst>
                                </p:cTn>
                              </p:par>
                              <p:par>
                                <p:cTn id="86" presetID="10" presetClass="entr" presetSubtype="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 presetClass="exit" presetSubtype="0" fill="hold" grpId="1" nodeType="withEffect">
                                  <p:stCondLst>
                                    <p:cond delay="0"/>
                                  </p:stCondLst>
                                  <p:childTnLst>
                                    <p:set>
                                      <p:cBhvr>
                                        <p:cTn id="9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animBg="1"/>
      <p:bldP spid="5" grpId="1" animBg="1"/>
      <p:bldP spid="10" grpId="0" animBg="1"/>
      <p:bldP spid="10" grpId="1" animBg="1"/>
      <p:bldP spid="26" grpId="0" animBg="1"/>
      <p:bldP spid="27" grpId="0"/>
      <p:bldP spid="27" grpId="1"/>
      <p:bldP spid="27" grpId="2"/>
      <p:bldP spid="28" grpId="0"/>
      <p:bldP spid="28" grpId="1"/>
      <p:bldP spid="29"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FC02-43FE-45D6-876F-F448FC588E85}"/>
              </a:ext>
            </a:extLst>
          </p:cNvPr>
          <p:cNvSpPr>
            <a:spLocks noGrp="1"/>
          </p:cNvSpPr>
          <p:nvPr>
            <p:ph type="title"/>
          </p:nvPr>
        </p:nvSpPr>
        <p:spPr>
          <a:xfrm>
            <a:off x="38341" y="691529"/>
            <a:ext cx="8128000" cy="601538"/>
          </a:xfrm>
        </p:spPr>
        <p:txBody>
          <a:bodyPr/>
          <a:lstStyle/>
          <a:p>
            <a:r>
              <a:rPr lang="en-US" dirty="0"/>
              <a:t>Comparison of Models</a:t>
            </a:r>
          </a:p>
        </p:txBody>
      </p:sp>
      <p:sp>
        <p:nvSpPr>
          <p:cNvPr id="4" name="Slide Number Placeholder 3">
            <a:extLst>
              <a:ext uri="{FF2B5EF4-FFF2-40B4-BE49-F238E27FC236}">
                <a16:creationId xmlns:a16="http://schemas.microsoft.com/office/drawing/2014/main" id="{6664A7D7-6FCD-43D5-8443-FA1BE3368F78}"/>
              </a:ext>
            </a:extLst>
          </p:cNvPr>
          <p:cNvSpPr>
            <a:spLocks noGrp="1"/>
          </p:cNvSpPr>
          <p:nvPr>
            <p:ph type="sldNum" sz="quarter" idx="12"/>
          </p:nvPr>
        </p:nvSpPr>
        <p:spPr/>
        <p:txBody>
          <a:bodyPr/>
          <a:lstStyle/>
          <a:p>
            <a:fld id="{17CC94CD-1FE7-0C44-80F4-2964C2C99554}" type="slidenum">
              <a:rPr lang="en-US" noProof="0" smtClean="0"/>
              <a:pPr/>
              <a:t>60</a:t>
            </a:fld>
            <a:endParaRPr lang="en-US" noProof="0"/>
          </a:p>
        </p:txBody>
      </p:sp>
      <p:pic>
        <p:nvPicPr>
          <p:cNvPr id="8" name="Picture 7">
            <a:extLst>
              <a:ext uri="{FF2B5EF4-FFF2-40B4-BE49-F238E27FC236}">
                <a16:creationId xmlns:a16="http://schemas.microsoft.com/office/drawing/2014/main" id="{53D2CF0F-5D98-4CD6-8EE5-D0A6BFB734C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409" y="1476198"/>
            <a:ext cx="4519591" cy="3905604"/>
          </a:xfrm>
          <a:prstGeom prst="rect">
            <a:avLst/>
          </a:prstGeom>
        </p:spPr>
      </p:pic>
      <p:pic>
        <p:nvPicPr>
          <p:cNvPr id="7" name="Picture 6">
            <a:extLst>
              <a:ext uri="{FF2B5EF4-FFF2-40B4-BE49-F238E27FC236}">
                <a16:creationId xmlns:a16="http://schemas.microsoft.com/office/drawing/2014/main" id="{9CDE9B43-1590-455C-A7BA-521919AE3F8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71999" y="1476198"/>
            <a:ext cx="4519592" cy="3905605"/>
          </a:xfrm>
          <a:prstGeom prst="rect">
            <a:avLst/>
          </a:prstGeom>
        </p:spPr>
      </p:pic>
    </p:spTree>
    <p:extLst>
      <p:ext uri="{BB962C8B-B14F-4D97-AF65-F5344CB8AC3E}">
        <p14:creationId xmlns:p14="http://schemas.microsoft.com/office/powerpoint/2010/main" val="709754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E7F654-AAB8-4DA8-A6CF-2F1FDE5D251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7499" y="1476198"/>
            <a:ext cx="4516501" cy="3905604"/>
          </a:xfrm>
          <a:prstGeom prst="rect">
            <a:avLst/>
          </a:prstGeom>
        </p:spPr>
      </p:pic>
      <p:pic>
        <p:nvPicPr>
          <p:cNvPr id="9" name="Picture 8">
            <a:extLst>
              <a:ext uri="{FF2B5EF4-FFF2-40B4-BE49-F238E27FC236}">
                <a16:creationId xmlns:a16="http://schemas.microsoft.com/office/drawing/2014/main" id="{73086960-F5BD-45AB-B9F8-18F668B4F1C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500" y="1476198"/>
            <a:ext cx="4618065" cy="3905604"/>
          </a:xfrm>
          <a:prstGeom prst="rect">
            <a:avLst/>
          </a:prstGeom>
        </p:spPr>
      </p:pic>
      <p:sp>
        <p:nvSpPr>
          <p:cNvPr id="2" name="Title 1">
            <a:extLst>
              <a:ext uri="{FF2B5EF4-FFF2-40B4-BE49-F238E27FC236}">
                <a16:creationId xmlns:a16="http://schemas.microsoft.com/office/drawing/2014/main" id="{56EDFC02-43FE-45D6-876F-F448FC588E85}"/>
              </a:ext>
            </a:extLst>
          </p:cNvPr>
          <p:cNvSpPr>
            <a:spLocks noGrp="1"/>
          </p:cNvSpPr>
          <p:nvPr>
            <p:ph type="title"/>
          </p:nvPr>
        </p:nvSpPr>
        <p:spPr>
          <a:xfrm>
            <a:off x="38341" y="691529"/>
            <a:ext cx="8128000" cy="601538"/>
          </a:xfrm>
        </p:spPr>
        <p:txBody>
          <a:bodyPr/>
          <a:lstStyle/>
          <a:p>
            <a:r>
              <a:rPr lang="en-US" dirty="0"/>
              <a:t>Comparison of Models</a:t>
            </a:r>
          </a:p>
        </p:txBody>
      </p:sp>
      <p:sp>
        <p:nvSpPr>
          <p:cNvPr id="4" name="Slide Number Placeholder 3">
            <a:extLst>
              <a:ext uri="{FF2B5EF4-FFF2-40B4-BE49-F238E27FC236}">
                <a16:creationId xmlns:a16="http://schemas.microsoft.com/office/drawing/2014/main" id="{6664A7D7-6FCD-43D5-8443-FA1BE3368F78}"/>
              </a:ext>
            </a:extLst>
          </p:cNvPr>
          <p:cNvSpPr>
            <a:spLocks noGrp="1"/>
          </p:cNvSpPr>
          <p:nvPr>
            <p:ph type="sldNum" sz="quarter" idx="12"/>
          </p:nvPr>
        </p:nvSpPr>
        <p:spPr/>
        <p:txBody>
          <a:bodyPr/>
          <a:lstStyle/>
          <a:p>
            <a:fld id="{17CC94CD-1FE7-0C44-80F4-2964C2C99554}" type="slidenum">
              <a:rPr lang="en-US" noProof="0" smtClean="0"/>
              <a:pPr/>
              <a:t>61</a:t>
            </a:fld>
            <a:endParaRPr lang="en-US" noProof="0"/>
          </a:p>
        </p:txBody>
      </p:sp>
    </p:spTree>
    <p:extLst>
      <p:ext uri="{BB962C8B-B14F-4D97-AF65-F5344CB8AC3E}">
        <p14:creationId xmlns:p14="http://schemas.microsoft.com/office/powerpoint/2010/main" val="3453479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D2C8-422F-407E-B3BA-95B2EA9C172B}"/>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FC6697F2-32CA-4418-BF35-0D00F804911B}"/>
              </a:ext>
            </a:extLst>
          </p:cNvPr>
          <p:cNvSpPr>
            <a:spLocks noGrp="1"/>
          </p:cNvSpPr>
          <p:nvPr>
            <p:ph idx="1"/>
          </p:nvPr>
        </p:nvSpPr>
        <p:spPr/>
        <p:txBody>
          <a:bodyPr/>
          <a:lstStyle/>
          <a:p>
            <a:r>
              <a:rPr lang="en-IN" dirty="0">
                <a:solidFill>
                  <a:schemeClr val="bg1">
                    <a:lumMod val="75000"/>
                  </a:schemeClr>
                </a:solidFill>
              </a:rPr>
              <a:t>Introduction</a:t>
            </a:r>
          </a:p>
          <a:p>
            <a:r>
              <a:rPr lang="en-IN" dirty="0">
                <a:solidFill>
                  <a:schemeClr val="bg1">
                    <a:lumMod val="75000"/>
                  </a:schemeClr>
                </a:solidFill>
              </a:rPr>
              <a:t>Motivation</a:t>
            </a:r>
          </a:p>
          <a:p>
            <a:r>
              <a:rPr lang="en-IN" dirty="0">
                <a:solidFill>
                  <a:schemeClr val="bg1">
                    <a:lumMod val="75000"/>
                  </a:schemeClr>
                </a:solidFill>
              </a:rPr>
              <a:t>Original 3-stage Structure</a:t>
            </a:r>
          </a:p>
          <a:p>
            <a:r>
              <a:rPr lang="en-IN" dirty="0">
                <a:solidFill>
                  <a:schemeClr val="bg1">
                    <a:lumMod val="75000"/>
                  </a:schemeClr>
                </a:solidFill>
              </a:rPr>
              <a:t>Sub-pixel based Structure</a:t>
            </a:r>
          </a:p>
          <a:p>
            <a:r>
              <a:rPr lang="en-IN" dirty="0">
                <a:solidFill>
                  <a:schemeClr val="bg1">
                    <a:lumMod val="75000"/>
                  </a:schemeClr>
                </a:solidFill>
              </a:rPr>
              <a:t>Experiments</a:t>
            </a:r>
          </a:p>
          <a:p>
            <a:pPr lvl="1"/>
            <a:r>
              <a:rPr lang="en-IN" dirty="0">
                <a:solidFill>
                  <a:schemeClr val="bg1">
                    <a:lumMod val="75000"/>
                  </a:schemeClr>
                </a:solidFill>
              </a:rPr>
              <a:t>Experiments on Network Model</a:t>
            </a:r>
          </a:p>
          <a:p>
            <a:pPr lvl="1"/>
            <a:r>
              <a:rPr lang="en-IN" dirty="0">
                <a:solidFill>
                  <a:schemeClr val="bg1">
                    <a:lumMod val="75000"/>
                  </a:schemeClr>
                </a:solidFill>
              </a:rPr>
              <a:t>Experiments on Datasets</a:t>
            </a:r>
          </a:p>
          <a:p>
            <a:pPr lvl="1"/>
            <a:r>
              <a:rPr lang="en-IN">
                <a:solidFill>
                  <a:schemeClr val="bg1">
                    <a:lumMod val="75000"/>
                  </a:schemeClr>
                </a:solidFill>
              </a:rPr>
              <a:t>Self-ensemble </a:t>
            </a:r>
            <a:r>
              <a:rPr lang="en-IN" dirty="0">
                <a:solidFill>
                  <a:schemeClr val="bg1">
                    <a:lumMod val="75000"/>
                  </a:schemeClr>
                </a:solidFill>
              </a:rPr>
              <a:t>Algorithm</a:t>
            </a:r>
          </a:p>
          <a:p>
            <a:r>
              <a:rPr lang="en-IN" dirty="0">
                <a:solidFill>
                  <a:schemeClr val="bg1">
                    <a:lumMod val="75000"/>
                  </a:schemeClr>
                </a:solidFill>
              </a:rPr>
              <a:t>Comparison of Models</a:t>
            </a:r>
          </a:p>
          <a:p>
            <a:r>
              <a:rPr lang="en-IN" dirty="0"/>
              <a:t>Conclusions &amp; Future plans</a:t>
            </a:r>
          </a:p>
          <a:p>
            <a:pPr lvl="1"/>
            <a:endParaRPr lang="en-IN" dirty="0"/>
          </a:p>
        </p:txBody>
      </p:sp>
      <p:sp>
        <p:nvSpPr>
          <p:cNvPr id="4" name="Slide Number Placeholder 3">
            <a:extLst>
              <a:ext uri="{FF2B5EF4-FFF2-40B4-BE49-F238E27FC236}">
                <a16:creationId xmlns:a16="http://schemas.microsoft.com/office/drawing/2014/main" id="{B843E0C2-612A-47D6-A3E2-F57984535840}"/>
              </a:ext>
            </a:extLst>
          </p:cNvPr>
          <p:cNvSpPr>
            <a:spLocks noGrp="1"/>
          </p:cNvSpPr>
          <p:nvPr>
            <p:ph type="sldNum" sz="quarter" idx="12"/>
          </p:nvPr>
        </p:nvSpPr>
        <p:spPr/>
        <p:txBody>
          <a:bodyPr/>
          <a:lstStyle/>
          <a:p>
            <a:fld id="{17CC94CD-1FE7-0C44-80F4-2964C2C99554}" type="slidenum">
              <a:rPr lang="en-US" noProof="0" smtClean="0"/>
              <a:pPr/>
              <a:t>62</a:t>
            </a:fld>
            <a:endParaRPr lang="en-US" noProof="0"/>
          </a:p>
        </p:txBody>
      </p:sp>
      <p:sp>
        <p:nvSpPr>
          <p:cNvPr id="7" name="Footer Placeholder 5">
            <a:extLst>
              <a:ext uri="{FF2B5EF4-FFF2-40B4-BE49-F238E27FC236}">
                <a16:creationId xmlns:a16="http://schemas.microsoft.com/office/drawing/2014/main" id="{DD949991-9447-4B70-8C13-8BEB8D97476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1380558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E7F654-AAB8-4DA8-A6CF-2F1FDE5D251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7499" y="1476198"/>
            <a:ext cx="4516501" cy="3905604"/>
          </a:xfrm>
          <a:prstGeom prst="rect">
            <a:avLst/>
          </a:prstGeom>
        </p:spPr>
      </p:pic>
      <p:pic>
        <p:nvPicPr>
          <p:cNvPr id="9" name="Picture 8">
            <a:extLst>
              <a:ext uri="{FF2B5EF4-FFF2-40B4-BE49-F238E27FC236}">
                <a16:creationId xmlns:a16="http://schemas.microsoft.com/office/drawing/2014/main" id="{73086960-F5BD-45AB-B9F8-18F668B4F1C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500" y="1476198"/>
            <a:ext cx="4618065" cy="3905604"/>
          </a:xfrm>
          <a:prstGeom prst="rect">
            <a:avLst/>
          </a:prstGeom>
        </p:spPr>
      </p:pic>
      <p:sp>
        <p:nvSpPr>
          <p:cNvPr id="2" name="Title 1">
            <a:extLst>
              <a:ext uri="{FF2B5EF4-FFF2-40B4-BE49-F238E27FC236}">
                <a16:creationId xmlns:a16="http://schemas.microsoft.com/office/drawing/2014/main" id="{56EDFC02-43FE-45D6-876F-F448FC588E85}"/>
              </a:ext>
            </a:extLst>
          </p:cNvPr>
          <p:cNvSpPr>
            <a:spLocks noGrp="1"/>
          </p:cNvSpPr>
          <p:nvPr>
            <p:ph type="title"/>
          </p:nvPr>
        </p:nvSpPr>
        <p:spPr>
          <a:xfrm>
            <a:off x="38341" y="691529"/>
            <a:ext cx="8128000" cy="601538"/>
          </a:xfrm>
        </p:spPr>
        <p:txBody>
          <a:bodyPr/>
          <a:lstStyle/>
          <a:p>
            <a:r>
              <a:rPr lang="en-US" dirty="0"/>
              <a:t>Comparison of Models</a:t>
            </a:r>
          </a:p>
        </p:txBody>
      </p:sp>
      <p:sp>
        <p:nvSpPr>
          <p:cNvPr id="4" name="Slide Number Placeholder 3">
            <a:extLst>
              <a:ext uri="{FF2B5EF4-FFF2-40B4-BE49-F238E27FC236}">
                <a16:creationId xmlns:a16="http://schemas.microsoft.com/office/drawing/2014/main" id="{6664A7D7-6FCD-43D5-8443-FA1BE3368F78}"/>
              </a:ext>
            </a:extLst>
          </p:cNvPr>
          <p:cNvSpPr>
            <a:spLocks noGrp="1"/>
          </p:cNvSpPr>
          <p:nvPr>
            <p:ph type="sldNum" sz="quarter" idx="12"/>
          </p:nvPr>
        </p:nvSpPr>
        <p:spPr/>
        <p:txBody>
          <a:bodyPr/>
          <a:lstStyle/>
          <a:p>
            <a:fld id="{17CC94CD-1FE7-0C44-80F4-2964C2C99554}" type="slidenum">
              <a:rPr lang="en-US" noProof="0" smtClean="0"/>
              <a:pPr/>
              <a:t>63</a:t>
            </a:fld>
            <a:endParaRPr lang="en-US" noProof="0"/>
          </a:p>
        </p:txBody>
      </p:sp>
      <p:pic>
        <p:nvPicPr>
          <p:cNvPr id="6" name="Picture 5">
            <a:extLst>
              <a:ext uri="{FF2B5EF4-FFF2-40B4-BE49-F238E27FC236}">
                <a16:creationId xmlns:a16="http://schemas.microsoft.com/office/drawing/2014/main" id="{520E612B-77AA-4518-B9A3-5D8B51FC7E9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27499" y="1476198"/>
            <a:ext cx="4516501" cy="3905604"/>
          </a:xfrm>
          <a:prstGeom prst="rect">
            <a:avLst/>
          </a:prstGeom>
        </p:spPr>
      </p:pic>
    </p:spTree>
    <p:extLst>
      <p:ext uri="{BB962C8B-B14F-4D97-AF65-F5344CB8AC3E}">
        <p14:creationId xmlns:p14="http://schemas.microsoft.com/office/powerpoint/2010/main" val="2432966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2EC6-0580-4818-BBEB-11E5CBDEAE5B}"/>
              </a:ext>
            </a:extLst>
          </p:cNvPr>
          <p:cNvSpPr>
            <a:spLocks noGrp="1"/>
          </p:cNvSpPr>
          <p:nvPr>
            <p:ph type="title"/>
          </p:nvPr>
        </p:nvSpPr>
        <p:spPr/>
        <p:txBody>
          <a:bodyPr/>
          <a:lstStyle/>
          <a:p>
            <a:r>
              <a:rPr lang="en-US" dirty="0"/>
              <a:t>Conclusions </a:t>
            </a:r>
          </a:p>
        </p:txBody>
      </p:sp>
      <p:sp>
        <p:nvSpPr>
          <p:cNvPr id="3" name="Content Placeholder 2">
            <a:extLst>
              <a:ext uri="{FF2B5EF4-FFF2-40B4-BE49-F238E27FC236}">
                <a16:creationId xmlns:a16="http://schemas.microsoft.com/office/drawing/2014/main" id="{DACD950F-7566-4C9A-86A1-8E981BE6D41A}"/>
              </a:ext>
            </a:extLst>
          </p:cNvPr>
          <p:cNvSpPr>
            <a:spLocks noGrp="1"/>
          </p:cNvSpPr>
          <p:nvPr>
            <p:ph idx="1"/>
          </p:nvPr>
        </p:nvSpPr>
        <p:spPr>
          <a:xfrm>
            <a:off x="508000" y="1537810"/>
            <a:ext cx="8128000" cy="4470400"/>
          </a:xfrm>
        </p:spPr>
        <p:txBody>
          <a:bodyPr/>
          <a:lstStyle/>
          <a:p>
            <a:r>
              <a:rPr lang="en-US" dirty="0"/>
              <a:t>Various sub-pixel algorithms are proposed which outperforms original 3-stage structure.</a:t>
            </a:r>
          </a:p>
          <a:p>
            <a:pPr lvl="1"/>
            <a:r>
              <a:rPr lang="en-US" dirty="0"/>
              <a:t>Systems with memory constraints- Sub-pixel group convolution</a:t>
            </a:r>
          </a:p>
          <a:p>
            <a:pPr lvl="1"/>
            <a:r>
              <a:rPr lang="en-US" dirty="0"/>
              <a:t>Less inter-channel correlation - Sub-pixel 64 filters with improvement</a:t>
            </a:r>
          </a:p>
          <a:p>
            <a:pPr lvl="1"/>
            <a:r>
              <a:rPr lang="en-US" dirty="0"/>
              <a:t>More inter-channel correlation – Sub-pixel 64 filters + RB network</a:t>
            </a:r>
          </a:p>
          <a:p>
            <a:pPr lvl="1"/>
            <a:r>
              <a:rPr lang="en-US" dirty="0"/>
              <a:t>More training data  - Sub-pixel Inception network.</a:t>
            </a:r>
          </a:p>
          <a:p>
            <a:pPr lvl="1"/>
            <a:endParaRPr lang="en-US" dirty="0"/>
          </a:p>
          <a:p>
            <a:pPr lvl="1"/>
            <a:endParaRPr lang="en-US" dirty="0"/>
          </a:p>
          <a:p>
            <a:pPr>
              <a:buFont typeface="Wingdings" panose="05000000000000000000" pitchFamily="2" charset="2"/>
              <a:buChar char="§"/>
            </a:pPr>
            <a:r>
              <a:rPr lang="en-US" dirty="0"/>
              <a:t>For improving low PSNR image – More training data with similar features can be added.</a:t>
            </a:r>
          </a:p>
          <a:p>
            <a:pPr>
              <a:buFont typeface="Wingdings" panose="05000000000000000000" pitchFamily="2" charset="2"/>
              <a:buChar char="§"/>
            </a:pPr>
            <a:r>
              <a:rPr lang="en-US" dirty="0"/>
              <a:t>Intra-channel can be exploited and can be combined with inter-channel correlation methods proposed. </a:t>
            </a:r>
          </a:p>
          <a:p>
            <a:pPr>
              <a:buFont typeface="Wingdings" panose="05000000000000000000" pitchFamily="2" charset="2"/>
              <a:buChar char="§"/>
            </a:pPr>
            <a:endParaRPr lang="en-US" dirty="0"/>
          </a:p>
          <a:p>
            <a:pPr>
              <a:buFont typeface="Wingdings" panose="05000000000000000000" pitchFamily="2" charset="2"/>
              <a:buChar char="§"/>
            </a:pPr>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3F264BE-1F3E-4E23-B9E8-D6E66C3DA376}"/>
              </a:ext>
            </a:extLst>
          </p:cNvPr>
          <p:cNvSpPr>
            <a:spLocks noGrp="1"/>
          </p:cNvSpPr>
          <p:nvPr>
            <p:ph type="sldNum" sz="quarter" idx="12"/>
          </p:nvPr>
        </p:nvSpPr>
        <p:spPr/>
        <p:txBody>
          <a:bodyPr/>
          <a:lstStyle/>
          <a:p>
            <a:fld id="{17CC94CD-1FE7-0C44-80F4-2964C2C99554}" type="slidenum">
              <a:rPr lang="en-US" noProof="0" smtClean="0"/>
              <a:pPr/>
              <a:t>64</a:t>
            </a:fld>
            <a:endParaRPr lang="en-US" noProof="0"/>
          </a:p>
        </p:txBody>
      </p:sp>
      <p:sp>
        <p:nvSpPr>
          <p:cNvPr id="5" name="Title 1">
            <a:extLst>
              <a:ext uri="{FF2B5EF4-FFF2-40B4-BE49-F238E27FC236}">
                <a16:creationId xmlns:a16="http://schemas.microsoft.com/office/drawing/2014/main" id="{29D20BB9-2283-4B08-A9A9-F70B5A3AFA28}"/>
              </a:ext>
            </a:extLst>
          </p:cNvPr>
          <p:cNvSpPr txBox="1">
            <a:spLocks/>
          </p:cNvSpPr>
          <p:nvPr/>
        </p:nvSpPr>
        <p:spPr bwMode="auto">
          <a:xfrm>
            <a:off x="507999" y="4111150"/>
            <a:ext cx="8128000" cy="60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200" b="0">
                <a:solidFill>
                  <a:schemeClr val="tx1"/>
                </a:solidFill>
                <a:latin typeface="+mj-lt"/>
                <a:ea typeface="ＭＳ Ｐゴシック" pitchFamily="-65" charset="-128"/>
                <a:cs typeface="ＭＳ Ｐゴシック" pitchFamily="18" charset="-128"/>
              </a:defRPr>
            </a:lvl1pPr>
            <a:lvl2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2pPr>
            <a:lvl3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3pPr>
            <a:lvl4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4pPr>
            <a:lvl5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en-US" kern="0" dirty="0"/>
              <a:t>Future plans</a:t>
            </a:r>
          </a:p>
          <a:p>
            <a:endParaRPr lang="en-US" kern="0" dirty="0"/>
          </a:p>
        </p:txBody>
      </p:sp>
    </p:spTree>
    <p:extLst>
      <p:ext uri="{BB962C8B-B14F-4D97-AF65-F5344CB8AC3E}">
        <p14:creationId xmlns:p14="http://schemas.microsoft.com/office/powerpoint/2010/main" val="1069112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CAAAB-9BE1-4080-AAA6-2466BEC22A4B}"/>
              </a:ext>
            </a:extLst>
          </p:cNvPr>
          <p:cNvSpPr>
            <a:spLocks noGrp="1"/>
          </p:cNvSpPr>
          <p:nvPr>
            <p:ph idx="1"/>
          </p:nvPr>
        </p:nvSpPr>
        <p:spPr/>
        <p:txBody>
          <a:bodyPr/>
          <a:lstStyle/>
          <a:p>
            <a:r>
              <a:rPr lang="en-US" dirty="0"/>
              <a:t>Image can be transformed to frequency domain before passing to CNN.</a:t>
            </a:r>
          </a:p>
        </p:txBody>
      </p:sp>
      <p:sp>
        <p:nvSpPr>
          <p:cNvPr id="4" name="Slide Number Placeholder 3">
            <a:extLst>
              <a:ext uri="{FF2B5EF4-FFF2-40B4-BE49-F238E27FC236}">
                <a16:creationId xmlns:a16="http://schemas.microsoft.com/office/drawing/2014/main" id="{1D732E21-DE66-4F53-AB06-9537B3A63391}"/>
              </a:ext>
            </a:extLst>
          </p:cNvPr>
          <p:cNvSpPr>
            <a:spLocks noGrp="1"/>
          </p:cNvSpPr>
          <p:nvPr>
            <p:ph type="sldNum" sz="quarter" idx="12"/>
          </p:nvPr>
        </p:nvSpPr>
        <p:spPr/>
        <p:txBody>
          <a:bodyPr/>
          <a:lstStyle/>
          <a:p>
            <a:fld id="{17CC94CD-1FE7-0C44-80F4-2964C2C99554}" type="slidenum">
              <a:rPr lang="en-US" noProof="0" smtClean="0"/>
              <a:pPr/>
              <a:t>65</a:t>
            </a:fld>
            <a:endParaRPr lang="en-US" noProof="0"/>
          </a:p>
        </p:txBody>
      </p:sp>
      <p:sp>
        <p:nvSpPr>
          <p:cNvPr id="6" name="Title 1">
            <a:extLst>
              <a:ext uri="{FF2B5EF4-FFF2-40B4-BE49-F238E27FC236}">
                <a16:creationId xmlns:a16="http://schemas.microsoft.com/office/drawing/2014/main" id="{F9747DCD-9C1C-454B-A613-A8114649817A}"/>
              </a:ext>
            </a:extLst>
          </p:cNvPr>
          <p:cNvSpPr txBox="1">
            <a:spLocks noGrp="1"/>
          </p:cNvSpPr>
          <p:nvPr>
            <p:ph type="title"/>
          </p:nvPr>
        </p:nvSpPr>
        <p:spPr bwMode="auto">
          <a:xfrm>
            <a:off x="508000" y="849313"/>
            <a:ext cx="81280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200" b="0">
                <a:solidFill>
                  <a:schemeClr val="tx1"/>
                </a:solidFill>
                <a:latin typeface="+mj-lt"/>
                <a:ea typeface="ＭＳ Ｐゴシック" pitchFamily="-65" charset="-128"/>
                <a:cs typeface="ＭＳ Ｐゴシック" pitchFamily="18" charset="-128"/>
              </a:defRPr>
            </a:lvl1pPr>
            <a:lvl2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2pPr>
            <a:lvl3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3pPr>
            <a:lvl4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4pPr>
            <a:lvl5pPr algn="l" rtl="0" eaLnBrk="0" fontAlgn="base" hangingPunct="0">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en-US" kern="0" dirty="0"/>
              <a:t>Future plans</a:t>
            </a:r>
          </a:p>
          <a:p>
            <a:endParaRPr lang="en-US" kern="0" dirty="0"/>
          </a:p>
        </p:txBody>
      </p:sp>
      <p:pic>
        <p:nvPicPr>
          <p:cNvPr id="7" name="Picture 6">
            <a:extLst>
              <a:ext uri="{FF2B5EF4-FFF2-40B4-BE49-F238E27FC236}">
                <a16:creationId xmlns:a16="http://schemas.microsoft.com/office/drawing/2014/main" id="{5ABBC831-669A-49E8-9227-750F8F822CFA}"/>
              </a:ext>
            </a:extLst>
          </p:cNvPr>
          <p:cNvPicPr>
            <a:picLocks noChangeAspect="1"/>
          </p:cNvPicPr>
          <p:nvPr/>
        </p:nvPicPr>
        <p:blipFill>
          <a:blip r:embed="rId2"/>
          <a:stretch>
            <a:fillRect/>
          </a:stretch>
        </p:blipFill>
        <p:spPr>
          <a:xfrm>
            <a:off x="166328" y="2477704"/>
            <a:ext cx="8614395" cy="3694496"/>
          </a:xfrm>
          <a:prstGeom prst="rect">
            <a:avLst/>
          </a:prstGeom>
        </p:spPr>
      </p:pic>
    </p:spTree>
    <p:extLst>
      <p:ext uri="{BB962C8B-B14F-4D97-AF65-F5344CB8AC3E}">
        <p14:creationId xmlns:p14="http://schemas.microsoft.com/office/powerpoint/2010/main" val="2145200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94CF-7E43-46A9-A6BD-D6D4200AF57A}"/>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7B53D9CD-088B-457B-947F-949C717F299B}"/>
              </a:ext>
            </a:extLst>
          </p:cNvPr>
          <p:cNvSpPr>
            <a:spLocks noGrp="1"/>
          </p:cNvSpPr>
          <p:nvPr>
            <p:ph idx="1"/>
          </p:nvPr>
        </p:nvSpPr>
        <p:spPr/>
        <p:txBody>
          <a:bodyPr/>
          <a:lstStyle/>
          <a:p>
            <a:r>
              <a:rPr lang="en-IN" sz="1700" dirty="0">
                <a:latin typeface="Arial" panose="020B0604020202020204" pitchFamily="34" charset="0"/>
                <a:cs typeface="Arial" panose="020B0604020202020204" pitchFamily="34" charset="0"/>
              </a:rPr>
              <a:t>Method-1 source: K. Cui, Z. Jin, E. Steinbach, “Color Image Demosaicking using a 3-stage Convolutional Neural Network Structure”, IEEE International Conference on Image Processing (ICIP 2018), Athens, Greece, Oktober 2018.</a:t>
            </a:r>
          </a:p>
          <a:p>
            <a:r>
              <a:rPr lang="en-IN" sz="1700" dirty="0">
                <a:latin typeface="Arial" panose="020B0604020202020204" pitchFamily="34" charset="0"/>
                <a:cs typeface="Arial" panose="020B0604020202020204" pitchFamily="34" charset="0"/>
              </a:rPr>
              <a:t>R. Tan, K. Zhang, W. Zuo, and L. Zhang, “Color image demosaicking via deep residual learning”, in 2017 IEEE International Conference on Multimedia and Expo (ICME), pp. 793–798.</a:t>
            </a:r>
          </a:p>
          <a:p>
            <a:r>
              <a:rPr lang="en-IN" sz="1700" dirty="0">
                <a:latin typeface="Arial" panose="020B0604020202020204" pitchFamily="34" charset="0"/>
                <a:cs typeface="Arial" panose="020B0604020202020204" pitchFamily="34" charset="0"/>
              </a:rPr>
              <a:t>Christian Szegedy, Wei Liu , Yangqing Jia, Pierre Sermanet, Scott E. Reed, Dragomir Anguelov, Dumitru Erhan, Vincent Vanhoucke, Andrew Rabinovich, “Going deeper with convolutions”, in 2015 IEEE Conference on Computer Vision and Pattern Recognition (CVPR), pp.1-9.</a:t>
            </a:r>
          </a:p>
          <a:p>
            <a:r>
              <a:rPr lang="en-IN" sz="1700" dirty="0">
                <a:latin typeface="Arial" panose="020B0604020202020204" pitchFamily="34" charset="0"/>
                <a:cs typeface="Arial" panose="020B0604020202020204" pitchFamily="34" charset="0"/>
              </a:rPr>
              <a:t>Gao Huang, Zhuang Liu, Laurens van der Maaten, Kilian Q. Weinberger, </a:t>
            </a:r>
          </a:p>
          <a:p>
            <a:pPr marL="268288" lvl="1" indent="0">
              <a:buNone/>
            </a:pPr>
            <a:r>
              <a:rPr lang="en-IN" sz="1700" dirty="0">
                <a:latin typeface="Arial" panose="020B0604020202020204" pitchFamily="34" charset="0"/>
                <a:cs typeface="Arial" panose="020B0604020202020204" pitchFamily="34" charset="0"/>
              </a:rPr>
              <a:t>“ Densely Connected Convolutional Networks”, in 2017 IEEE Conference on Computer Vision and Pattern Recognition (CVPR), pp 2261-2269.</a:t>
            </a:r>
          </a:p>
          <a:p>
            <a:pPr marL="285750" indent="-285750">
              <a:buFont typeface="Wingdings" panose="05000000000000000000" pitchFamily="2" charset="2"/>
              <a:buChar char="§"/>
            </a:pPr>
            <a:r>
              <a:rPr lang="en-US" sz="1700" dirty="0">
                <a:latin typeface="Arial" panose="020B0604020202020204" pitchFamily="34" charset="0"/>
                <a:cs typeface="Arial" panose="020B0604020202020204" pitchFamily="34" charset="0"/>
              </a:rPr>
              <a:t>R. </a:t>
            </a:r>
            <a:r>
              <a:rPr lang="en-US" sz="1700" dirty="0" err="1">
                <a:latin typeface="Arial" panose="020B0604020202020204" pitchFamily="34" charset="0"/>
                <a:cs typeface="Arial" panose="020B0604020202020204" pitchFamily="34" charset="0"/>
              </a:rPr>
              <a:t>Timofte</a:t>
            </a:r>
            <a:r>
              <a:rPr lang="en-US" sz="1700" dirty="0">
                <a:latin typeface="Arial" panose="020B0604020202020204" pitchFamily="34" charset="0"/>
                <a:cs typeface="Arial" panose="020B0604020202020204" pitchFamily="34" charset="0"/>
              </a:rPr>
              <a:t>, R. </a:t>
            </a:r>
            <a:r>
              <a:rPr lang="en-US" sz="1700" dirty="0" err="1">
                <a:latin typeface="Arial" panose="020B0604020202020204" pitchFamily="34" charset="0"/>
                <a:cs typeface="Arial" panose="020B0604020202020204" pitchFamily="34" charset="0"/>
              </a:rPr>
              <a:t>Rothe</a:t>
            </a:r>
            <a:r>
              <a:rPr lang="en-US" sz="1700" dirty="0">
                <a:latin typeface="Arial" panose="020B0604020202020204" pitchFamily="34" charset="0"/>
                <a:cs typeface="Arial" panose="020B0604020202020204" pitchFamily="34" charset="0"/>
              </a:rPr>
              <a:t>, and L. Van </a:t>
            </a:r>
            <a:r>
              <a:rPr lang="en-US" sz="1700" dirty="0" err="1">
                <a:latin typeface="Arial" panose="020B0604020202020204" pitchFamily="34" charset="0"/>
                <a:cs typeface="Arial" panose="020B0604020202020204" pitchFamily="34" charset="0"/>
              </a:rPr>
              <a:t>Gool</a:t>
            </a:r>
            <a:r>
              <a:rPr lang="en-US" sz="1700" dirty="0">
                <a:latin typeface="Arial" panose="020B0604020202020204" pitchFamily="34" charset="0"/>
                <a:cs typeface="Arial" panose="020B0604020202020204" pitchFamily="34" charset="0"/>
              </a:rPr>
              <a:t>. Seven ways to improve example-based single image super resolution. In CVPR 2016</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endParaRPr lang="en-IN" sz="1800" dirty="0"/>
          </a:p>
          <a:p>
            <a:endParaRPr lang="en-IN" sz="1800" dirty="0"/>
          </a:p>
          <a:p>
            <a:endParaRPr lang="en-IN" sz="1800" dirty="0"/>
          </a:p>
          <a:p>
            <a:endParaRPr lang="en-IN" dirty="0"/>
          </a:p>
        </p:txBody>
      </p:sp>
      <p:sp>
        <p:nvSpPr>
          <p:cNvPr id="4" name="Slide Number Placeholder 3">
            <a:extLst>
              <a:ext uri="{FF2B5EF4-FFF2-40B4-BE49-F238E27FC236}">
                <a16:creationId xmlns:a16="http://schemas.microsoft.com/office/drawing/2014/main" id="{851FB93B-D71B-4096-9F7B-77D12776546E}"/>
              </a:ext>
            </a:extLst>
          </p:cNvPr>
          <p:cNvSpPr>
            <a:spLocks noGrp="1"/>
          </p:cNvSpPr>
          <p:nvPr>
            <p:ph type="sldNum" sz="quarter" idx="12"/>
          </p:nvPr>
        </p:nvSpPr>
        <p:spPr/>
        <p:txBody>
          <a:bodyPr/>
          <a:lstStyle/>
          <a:p>
            <a:fld id="{17CC94CD-1FE7-0C44-80F4-2964C2C99554}" type="slidenum">
              <a:rPr lang="en-US" noProof="0" smtClean="0"/>
              <a:pPr/>
              <a:t>66</a:t>
            </a:fld>
            <a:endParaRPr lang="en-US" noProof="0"/>
          </a:p>
        </p:txBody>
      </p:sp>
      <p:sp>
        <p:nvSpPr>
          <p:cNvPr id="6" name="Footer Placeholder 5">
            <a:extLst>
              <a:ext uri="{FF2B5EF4-FFF2-40B4-BE49-F238E27FC236}">
                <a16:creationId xmlns:a16="http://schemas.microsoft.com/office/drawing/2014/main" id="{0122F2E7-67E4-430F-8BF2-9A4E093ADEE5}"/>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1624542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FEC4D9-38C0-440B-81D9-F1D36F9CCF36}"/>
              </a:ext>
            </a:extLst>
          </p:cNvPr>
          <p:cNvSpPr>
            <a:spLocks noGrp="1"/>
          </p:cNvSpPr>
          <p:nvPr>
            <p:ph type="sldNum" sz="quarter" idx="12"/>
          </p:nvPr>
        </p:nvSpPr>
        <p:spPr/>
        <p:txBody>
          <a:bodyPr/>
          <a:lstStyle/>
          <a:p>
            <a:fld id="{17CC94CD-1FE7-0C44-80F4-2964C2C99554}" type="slidenum">
              <a:rPr lang="en-US" noProof="0" smtClean="0"/>
              <a:pPr/>
              <a:t>67</a:t>
            </a:fld>
            <a:endParaRPr lang="en-US" noProof="0"/>
          </a:p>
        </p:txBody>
      </p:sp>
      <p:sp>
        <p:nvSpPr>
          <p:cNvPr id="5" name="Inhaltsplatzhalter 1">
            <a:extLst>
              <a:ext uri="{FF2B5EF4-FFF2-40B4-BE49-F238E27FC236}">
                <a16:creationId xmlns:a16="http://schemas.microsoft.com/office/drawing/2014/main" id="{97B74CE6-1550-49C4-A7D7-3D382D6E0C62}"/>
              </a:ext>
            </a:extLst>
          </p:cNvPr>
          <p:cNvSpPr txBox="1">
            <a:spLocks/>
          </p:cNvSpPr>
          <p:nvPr/>
        </p:nvSpPr>
        <p:spPr bwMode="auto">
          <a:xfrm>
            <a:off x="409074" y="1510992"/>
            <a:ext cx="8508999" cy="383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spcBef>
                <a:spcPct val="20000"/>
              </a:spcBef>
              <a:spcAft>
                <a:spcPct val="0"/>
              </a:spcAft>
              <a:buClr>
                <a:schemeClr val="tx2"/>
              </a:buClr>
              <a:buFont typeface="Wingdings" charset="2"/>
              <a:buChar char="§"/>
              <a:defRPr sz="2000" b="0">
                <a:solidFill>
                  <a:schemeClr val="tx1"/>
                </a:solidFill>
                <a:latin typeface="+mn-lt"/>
                <a:ea typeface="ＭＳ Ｐゴシック" pitchFamily="-65" charset="-128"/>
                <a:cs typeface="ＭＳ Ｐゴシック" pitchFamily="18" charset="-128"/>
              </a:defRPr>
            </a:lvl1pPr>
            <a:lvl2pPr marL="534988" indent="-268288"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2pPr>
            <a:lvl3pPr marL="801688" indent="-266700"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3pPr>
            <a:lvl4pPr marL="1079500" indent="-277813"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4pPr>
            <a:lvl5pPr marL="1346200" indent="-266700" algn="l" rtl="0" eaLnBrk="0" fontAlgn="base" hangingPunct="0">
              <a:spcBef>
                <a:spcPct val="20000"/>
              </a:spcBef>
              <a:spcAft>
                <a:spcPct val="0"/>
              </a:spcAft>
              <a:buClr>
                <a:schemeClr val="tx2"/>
              </a:buClr>
              <a:buFont typeface="Lucida Grande"/>
              <a:buChar char="□"/>
              <a:defRPr sz="2000" b="0">
                <a:solidFill>
                  <a:schemeClr val="tx1"/>
                </a:solidFill>
                <a:latin typeface="+mn-lt"/>
                <a:ea typeface="ＭＳ Ｐゴシック" pitchFamily="-65" charset="-128"/>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a:lstStyle>
          <a:p>
            <a:pPr algn="ctr"/>
            <a:endParaRPr lang="en-GB" sz="5400" b="1" kern="0" dirty="0"/>
          </a:p>
          <a:p>
            <a:pPr marL="0" indent="0" algn="ctr">
              <a:buNone/>
            </a:pPr>
            <a:r>
              <a:rPr lang="en-GB" sz="5400" b="1" kern="0" dirty="0"/>
              <a:t>Thank you </a:t>
            </a:r>
            <a:r>
              <a:rPr lang="en-GB" sz="5400" b="1" kern="0" dirty="0">
                <a:sym typeface="Wingdings" panose="05000000000000000000" pitchFamily="2" charset="2"/>
              </a:rPr>
              <a:t></a:t>
            </a:r>
            <a:endParaRPr lang="en-GB" sz="5400" b="1" kern="0" dirty="0"/>
          </a:p>
        </p:txBody>
      </p:sp>
    </p:spTree>
    <p:extLst>
      <p:ext uri="{BB962C8B-B14F-4D97-AF65-F5344CB8AC3E}">
        <p14:creationId xmlns:p14="http://schemas.microsoft.com/office/powerpoint/2010/main" val="1075632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68</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pic>
        <p:nvPicPr>
          <p:cNvPr id="3" name="Picture 2">
            <a:extLst>
              <a:ext uri="{FF2B5EF4-FFF2-40B4-BE49-F238E27FC236}">
                <a16:creationId xmlns:a16="http://schemas.microsoft.com/office/drawing/2014/main" id="{A5790003-895A-4857-90FA-AB259EB8AF2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5280" y="1728028"/>
            <a:ext cx="7763272" cy="4148336"/>
          </a:xfrm>
          <a:prstGeom prst="rect">
            <a:avLst/>
          </a:prstGeom>
        </p:spPr>
      </p:pic>
    </p:spTree>
    <p:extLst>
      <p:ext uri="{BB962C8B-B14F-4D97-AF65-F5344CB8AC3E}">
        <p14:creationId xmlns:p14="http://schemas.microsoft.com/office/powerpoint/2010/main" val="60916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557957-BD5E-4169-814C-834C063B375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1888" y="1728028"/>
            <a:ext cx="7760224" cy="4148336"/>
          </a:xfrm>
          <a:prstGeom prst="rect">
            <a:avLst/>
          </a:prstGeom>
        </p:spPr>
      </p:pic>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69</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881298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868F-2068-48A8-8590-065B13ED7ACB}"/>
              </a:ext>
            </a:extLst>
          </p:cNvPr>
          <p:cNvSpPr>
            <a:spLocks noGrp="1"/>
          </p:cNvSpPr>
          <p:nvPr>
            <p:ph type="title"/>
          </p:nvPr>
        </p:nvSpPr>
        <p:spPr/>
        <p:txBody>
          <a:bodyPr/>
          <a:lstStyle/>
          <a:p>
            <a:r>
              <a:rPr lang="en-IN" sz="2800" b="1" dirty="0"/>
              <a:t>Motivation</a:t>
            </a:r>
          </a:p>
        </p:txBody>
      </p:sp>
      <p:pic>
        <p:nvPicPr>
          <p:cNvPr id="5" name="Picture 4">
            <a:extLst>
              <a:ext uri="{FF2B5EF4-FFF2-40B4-BE49-F238E27FC236}">
                <a16:creationId xmlns:a16="http://schemas.microsoft.com/office/drawing/2014/main" id="{B7C44A2B-07D7-44B5-B474-CEC787C1B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928842"/>
            <a:ext cx="4064000" cy="3536454"/>
          </a:xfrm>
          <a:prstGeom prst="rect">
            <a:avLst/>
          </a:prstGeom>
        </p:spPr>
      </p:pic>
      <p:pic>
        <p:nvPicPr>
          <p:cNvPr id="7" name="Picture 6">
            <a:extLst>
              <a:ext uri="{FF2B5EF4-FFF2-40B4-BE49-F238E27FC236}">
                <a16:creationId xmlns:a16="http://schemas.microsoft.com/office/drawing/2014/main" id="{4A9EA05F-CD67-4C18-9FC1-AB01A0A9E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823" y="1928842"/>
            <a:ext cx="4063999" cy="3536454"/>
          </a:xfrm>
          <a:prstGeom prst="rect">
            <a:avLst/>
          </a:prstGeom>
        </p:spPr>
      </p:pic>
      <p:sp>
        <p:nvSpPr>
          <p:cNvPr id="8" name="TextBox 7">
            <a:extLst>
              <a:ext uri="{FF2B5EF4-FFF2-40B4-BE49-F238E27FC236}">
                <a16:creationId xmlns:a16="http://schemas.microsoft.com/office/drawing/2014/main" id="{D53E5E1B-EB9D-4B23-89BE-0397D62D234D}"/>
              </a:ext>
            </a:extLst>
          </p:cNvPr>
          <p:cNvSpPr txBox="1"/>
          <p:nvPr/>
        </p:nvSpPr>
        <p:spPr>
          <a:xfrm>
            <a:off x="787006" y="1392704"/>
            <a:ext cx="2562727" cy="400110"/>
          </a:xfrm>
          <a:prstGeom prst="rect">
            <a:avLst/>
          </a:prstGeom>
          <a:noFill/>
        </p:spPr>
        <p:txBody>
          <a:bodyPr wrap="square" rtlCol="0">
            <a:spAutoFit/>
          </a:bodyPr>
          <a:lstStyle/>
          <a:p>
            <a:pPr algn="l"/>
            <a:r>
              <a:rPr lang="en-IN" dirty="0"/>
              <a:t>Original image</a:t>
            </a:r>
          </a:p>
        </p:txBody>
      </p:sp>
      <p:sp>
        <p:nvSpPr>
          <p:cNvPr id="9" name="TextBox 8">
            <a:extLst>
              <a:ext uri="{FF2B5EF4-FFF2-40B4-BE49-F238E27FC236}">
                <a16:creationId xmlns:a16="http://schemas.microsoft.com/office/drawing/2014/main" id="{EBC65A49-4B31-4324-A443-ED5CCE5DC94A}"/>
              </a:ext>
            </a:extLst>
          </p:cNvPr>
          <p:cNvSpPr txBox="1"/>
          <p:nvPr/>
        </p:nvSpPr>
        <p:spPr>
          <a:xfrm>
            <a:off x="5474460" y="1426868"/>
            <a:ext cx="2562727" cy="400110"/>
          </a:xfrm>
          <a:prstGeom prst="rect">
            <a:avLst/>
          </a:prstGeom>
          <a:noFill/>
        </p:spPr>
        <p:txBody>
          <a:bodyPr wrap="square" rtlCol="0">
            <a:spAutoFit/>
          </a:bodyPr>
          <a:lstStyle/>
          <a:p>
            <a:pPr algn="l"/>
            <a:r>
              <a:rPr lang="en-IN" dirty="0"/>
              <a:t>Demosaiced image</a:t>
            </a:r>
          </a:p>
        </p:txBody>
      </p:sp>
      <p:sp>
        <p:nvSpPr>
          <p:cNvPr id="4" name="Slide Number Placeholder 3">
            <a:extLst>
              <a:ext uri="{FF2B5EF4-FFF2-40B4-BE49-F238E27FC236}">
                <a16:creationId xmlns:a16="http://schemas.microsoft.com/office/drawing/2014/main" id="{63150169-6E87-48E1-BD57-42E7DD69E00D}"/>
              </a:ext>
            </a:extLst>
          </p:cNvPr>
          <p:cNvSpPr>
            <a:spLocks noGrp="1"/>
          </p:cNvSpPr>
          <p:nvPr>
            <p:ph type="sldNum" sz="quarter" idx="12"/>
          </p:nvPr>
        </p:nvSpPr>
        <p:spPr/>
        <p:txBody>
          <a:bodyPr/>
          <a:lstStyle/>
          <a:p>
            <a:fld id="{17CC94CD-1FE7-0C44-80F4-2964C2C99554}" type="slidenum">
              <a:rPr lang="en-US" noProof="0" smtClean="0"/>
              <a:pPr/>
              <a:t>7</a:t>
            </a:fld>
            <a:endParaRPr lang="en-US" noProof="0"/>
          </a:p>
        </p:txBody>
      </p:sp>
      <p:sp>
        <p:nvSpPr>
          <p:cNvPr id="6" name="Rectangle 5">
            <a:extLst>
              <a:ext uri="{FF2B5EF4-FFF2-40B4-BE49-F238E27FC236}">
                <a16:creationId xmlns:a16="http://schemas.microsoft.com/office/drawing/2014/main" id="{8DBF9D45-DA33-43B9-93BA-301474292457}"/>
              </a:ext>
            </a:extLst>
          </p:cNvPr>
          <p:cNvSpPr/>
          <p:nvPr/>
        </p:nvSpPr>
        <p:spPr>
          <a:xfrm>
            <a:off x="369822" y="6089645"/>
            <a:ext cx="8521513" cy="246221"/>
          </a:xfrm>
          <a:prstGeom prst="rect">
            <a:avLst/>
          </a:prstGeom>
        </p:spPr>
        <p:txBody>
          <a:bodyPr wrap="square">
            <a:spAutoFit/>
          </a:bodyPr>
          <a:lstStyle/>
          <a:p>
            <a:pPr marL="0" indent="0" algn="l">
              <a:buNone/>
            </a:pPr>
            <a:r>
              <a:rPr lang="en-US" sz="1000" dirty="0"/>
              <a:t>[4] original image: Waterloo Exploration Database: New Challenges for Image Quality Assessment Models</a:t>
            </a:r>
            <a:r>
              <a:rPr lang="en-IN" sz="1000" dirty="0"/>
              <a:t>   </a:t>
            </a:r>
          </a:p>
        </p:txBody>
      </p:sp>
      <p:sp>
        <p:nvSpPr>
          <p:cNvPr id="11" name="Footer Placeholder 5">
            <a:extLst>
              <a:ext uri="{FF2B5EF4-FFF2-40B4-BE49-F238E27FC236}">
                <a16:creationId xmlns:a16="http://schemas.microsoft.com/office/drawing/2014/main" id="{62F59F28-6C44-47B7-B6F5-DE24654AAB0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pic>
        <p:nvPicPr>
          <p:cNvPr id="12" name="Picture 11">
            <a:extLst>
              <a:ext uri="{FF2B5EF4-FFF2-40B4-BE49-F238E27FC236}">
                <a16:creationId xmlns:a16="http://schemas.microsoft.com/office/drawing/2014/main" id="{2371AA73-275A-4068-8438-B693105C3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96" y="1928842"/>
            <a:ext cx="4078704" cy="3536454"/>
          </a:xfrm>
          <a:prstGeom prst="rect">
            <a:avLst/>
          </a:prstGeom>
        </p:spPr>
      </p:pic>
      <p:pic>
        <p:nvPicPr>
          <p:cNvPr id="13" name="Content Placeholder 8">
            <a:extLst>
              <a:ext uri="{FF2B5EF4-FFF2-40B4-BE49-F238E27FC236}">
                <a16:creationId xmlns:a16="http://schemas.microsoft.com/office/drawing/2014/main" id="{1D0B8153-D890-4722-974A-CF8C0007D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4723823" y="1928842"/>
            <a:ext cx="4078704" cy="353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33341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C8C80-38BD-4886-9F8D-C65C137AAE8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1512" y="1622118"/>
            <a:ext cx="7720600" cy="4148336"/>
          </a:xfrm>
          <a:prstGeom prst="rect">
            <a:avLst/>
          </a:prstGeom>
        </p:spPr>
      </p:pic>
      <p:sp>
        <p:nvSpPr>
          <p:cNvPr id="4" name="TextBox 3">
            <a:extLst>
              <a:ext uri="{FF2B5EF4-FFF2-40B4-BE49-F238E27FC236}">
                <a16:creationId xmlns:a16="http://schemas.microsoft.com/office/drawing/2014/main" id="{F40B7FDC-1B30-43EB-8C5D-7B199866B953}"/>
              </a:ext>
            </a:extLst>
          </p:cNvPr>
          <p:cNvSpPr txBox="1"/>
          <p:nvPr/>
        </p:nvSpPr>
        <p:spPr>
          <a:xfrm>
            <a:off x="121024" y="981636"/>
            <a:ext cx="1801905" cy="523220"/>
          </a:xfrm>
          <a:prstGeom prst="rect">
            <a:avLst/>
          </a:prstGeom>
          <a:noFill/>
        </p:spPr>
        <p:txBody>
          <a:bodyPr wrap="square" rtlCol="0">
            <a:spAutoFit/>
          </a:bodyPr>
          <a:lstStyle/>
          <a:p>
            <a:pPr algn="l"/>
            <a:r>
              <a:rPr lang="en-IN" sz="2800" b="1" dirty="0"/>
              <a:t>Results</a:t>
            </a:r>
          </a:p>
        </p:txBody>
      </p:sp>
      <p:sp>
        <p:nvSpPr>
          <p:cNvPr id="7" name="Slide Number Placeholder 6">
            <a:extLst>
              <a:ext uri="{FF2B5EF4-FFF2-40B4-BE49-F238E27FC236}">
                <a16:creationId xmlns:a16="http://schemas.microsoft.com/office/drawing/2014/main" id="{9B72A2A2-D39F-47B1-A8C4-46029704F715}"/>
              </a:ext>
            </a:extLst>
          </p:cNvPr>
          <p:cNvSpPr>
            <a:spLocks noGrp="1"/>
          </p:cNvSpPr>
          <p:nvPr>
            <p:ph type="sldNum" sz="quarter" idx="12"/>
          </p:nvPr>
        </p:nvSpPr>
        <p:spPr/>
        <p:txBody>
          <a:bodyPr/>
          <a:lstStyle/>
          <a:p>
            <a:fld id="{17CC94CD-1FE7-0C44-80F4-2964C2C99554}" type="slidenum">
              <a:rPr lang="en-US" noProof="0" smtClean="0"/>
              <a:pPr/>
              <a:t>70</a:t>
            </a:fld>
            <a:endParaRPr lang="en-US" noProof="0"/>
          </a:p>
        </p:txBody>
      </p:sp>
      <p:sp>
        <p:nvSpPr>
          <p:cNvPr id="9" name="Footer Placeholder 5">
            <a:extLst>
              <a:ext uri="{FF2B5EF4-FFF2-40B4-BE49-F238E27FC236}">
                <a16:creationId xmlns:a16="http://schemas.microsoft.com/office/drawing/2014/main" id="{1BF1C5C8-CC53-4151-8389-097EE9FB7F50}"/>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765908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10578D-5112-459A-9636-79B90466B3A6}"/>
              </a:ext>
            </a:extLst>
          </p:cNvPr>
          <p:cNvSpPr>
            <a:spLocks noGrp="1"/>
          </p:cNvSpPr>
          <p:nvPr>
            <p:ph type="sldNum" sz="quarter" idx="12"/>
          </p:nvPr>
        </p:nvSpPr>
        <p:spPr/>
        <p:txBody>
          <a:bodyPr/>
          <a:lstStyle/>
          <a:p>
            <a:fld id="{17CC94CD-1FE7-0C44-80F4-2964C2C99554}" type="slidenum">
              <a:rPr lang="en-US" noProof="0" smtClean="0"/>
              <a:pPr/>
              <a:t>71</a:t>
            </a:fld>
            <a:endParaRPr lang="en-US" noProof="0"/>
          </a:p>
        </p:txBody>
      </p:sp>
      <p:sp>
        <p:nvSpPr>
          <p:cNvPr id="5" name="Rectangle 4">
            <a:extLst>
              <a:ext uri="{FF2B5EF4-FFF2-40B4-BE49-F238E27FC236}">
                <a16:creationId xmlns:a16="http://schemas.microsoft.com/office/drawing/2014/main" id="{3E3D2943-5D59-4497-B1C5-1084C9E996AD}"/>
              </a:ext>
            </a:extLst>
          </p:cNvPr>
          <p:cNvSpPr/>
          <p:nvPr/>
        </p:nvSpPr>
        <p:spPr bwMode="auto">
          <a:xfrm>
            <a:off x="468922" y="2907323"/>
            <a:ext cx="1312985" cy="8440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i="0" u="none" strike="noStrike" cap="none" normalizeH="0" baseline="0" dirty="0">
              <a:ln>
                <a:solidFill>
                  <a:schemeClr val="tx1"/>
                </a:solidFill>
              </a:ln>
              <a:solidFill>
                <a:schemeClr val="tx1"/>
              </a:solidFill>
              <a:effectLst/>
              <a:latin typeface="Arial"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solidFill>
                    <a:schemeClr val="tx1"/>
                  </a:solidFill>
                </a:ln>
                <a:solidFill>
                  <a:schemeClr val="tx1"/>
                </a:solidFill>
                <a:effectLst/>
                <a:latin typeface="Arial" pitchFamily="34" charset="0"/>
              </a:rPr>
              <a:t>Input</a:t>
            </a:r>
          </a:p>
        </p:txBody>
      </p:sp>
      <p:cxnSp>
        <p:nvCxnSpPr>
          <p:cNvPr id="7" name="Straight Arrow Connector 6">
            <a:extLst>
              <a:ext uri="{FF2B5EF4-FFF2-40B4-BE49-F238E27FC236}">
                <a16:creationId xmlns:a16="http://schemas.microsoft.com/office/drawing/2014/main" id="{CED5EB35-08A8-4901-9A6C-F954984B35F4}"/>
              </a:ext>
            </a:extLst>
          </p:cNvPr>
          <p:cNvCxnSpPr>
            <a:stCxn id="5" idx="3"/>
          </p:cNvCxnSpPr>
          <p:nvPr/>
        </p:nvCxnSpPr>
        <p:spPr bwMode="auto">
          <a:xfrm flipV="1">
            <a:off x="1781907" y="3329353"/>
            <a:ext cx="797170" cy="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D49295F9-5045-4905-AFEE-B17B57EB48D8}"/>
              </a:ext>
            </a:extLst>
          </p:cNvPr>
          <p:cNvSpPr/>
          <p:nvPr/>
        </p:nvSpPr>
        <p:spPr bwMode="auto">
          <a:xfrm>
            <a:off x="2579077" y="2907323"/>
            <a:ext cx="1312985" cy="8440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i="0" u="none" strike="noStrike" cap="none" normalizeH="0" baseline="0" dirty="0">
              <a:ln>
                <a:solidFill>
                  <a:schemeClr val="tx1"/>
                </a:solidFill>
              </a:ln>
              <a:solidFill>
                <a:schemeClr val="tx1"/>
              </a:solidFill>
              <a:effectLst/>
              <a:latin typeface="Arial"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dirty="0">
                <a:ln>
                  <a:solidFill>
                    <a:schemeClr val="tx1"/>
                  </a:solidFill>
                </a:ln>
                <a:latin typeface="Arial" pitchFamily="34" charset="0"/>
              </a:rPr>
              <a:t>DWT</a:t>
            </a:r>
            <a:endParaRPr kumimoji="0" lang="en-US" sz="2000" i="0" u="none" strike="noStrike" cap="none" normalizeH="0" baseline="0" dirty="0">
              <a:ln>
                <a:solidFill>
                  <a:schemeClr val="tx1"/>
                </a:solidFill>
              </a:ln>
              <a:solidFill>
                <a:schemeClr val="tx1"/>
              </a:solidFill>
              <a:effectLst/>
              <a:latin typeface="Arial" pitchFamily="34" charset="0"/>
            </a:endParaRPr>
          </a:p>
        </p:txBody>
      </p:sp>
      <p:sp>
        <p:nvSpPr>
          <p:cNvPr id="11" name="TextBox 10">
            <a:extLst>
              <a:ext uri="{FF2B5EF4-FFF2-40B4-BE49-F238E27FC236}">
                <a16:creationId xmlns:a16="http://schemas.microsoft.com/office/drawing/2014/main" id="{2227650D-24E8-4164-94E2-3F7BD84B4DF4}"/>
              </a:ext>
            </a:extLst>
          </p:cNvPr>
          <p:cNvSpPr txBox="1"/>
          <p:nvPr/>
        </p:nvSpPr>
        <p:spPr>
          <a:xfrm rot="16200000">
            <a:off x="3928985" y="3118871"/>
            <a:ext cx="1841275" cy="620258"/>
          </a:xfrm>
          <a:prstGeom prst="rect">
            <a:avLst/>
          </a:prstGeom>
          <a:solidFill>
            <a:srgbClr val="FFFF00"/>
          </a:solidFill>
          <a:ln>
            <a:solidFill>
              <a:schemeClr val="tx1"/>
            </a:solidFill>
          </a:ln>
        </p:spPr>
        <p:txBody>
          <a:bodyPr wrap="square" rtlCol="0">
            <a:spAutoFit/>
          </a:bodyPr>
          <a:lstStyle/>
          <a:p>
            <a:endParaRPr lang="en-US" dirty="0"/>
          </a:p>
        </p:txBody>
      </p:sp>
      <p:sp>
        <p:nvSpPr>
          <p:cNvPr id="10" name="TextBox 9">
            <a:extLst>
              <a:ext uri="{FF2B5EF4-FFF2-40B4-BE49-F238E27FC236}">
                <a16:creationId xmlns:a16="http://schemas.microsoft.com/office/drawing/2014/main" id="{C497567C-0329-48B0-A60C-3F111E4A232D}"/>
              </a:ext>
            </a:extLst>
          </p:cNvPr>
          <p:cNvSpPr txBox="1"/>
          <p:nvPr/>
        </p:nvSpPr>
        <p:spPr>
          <a:xfrm>
            <a:off x="4727720" y="2628781"/>
            <a:ext cx="243803" cy="1600438"/>
          </a:xfrm>
          <a:prstGeom prst="rect">
            <a:avLst/>
          </a:prstGeom>
          <a:noFill/>
        </p:spPr>
        <p:txBody>
          <a:bodyPr wrap="square" rtlCol="0">
            <a:spAutoFit/>
          </a:bodyPr>
          <a:lstStyle/>
          <a:p>
            <a:pPr algn="ctr"/>
            <a:r>
              <a:rPr lang="en-IN" sz="1400" b="1" dirty="0"/>
              <a:t>N</a:t>
            </a:r>
          </a:p>
          <a:p>
            <a:pPr algn="ctr"/>
            <a:r>
              <a:rPr lang="en-IN" sz="1400" b="1" dirty="0"/>
              <a:t>E</a:t>
            </a:r>
          </a:p>
          <a:p>
            <a:pPr algn="ctr"/>
            <a:r>
              <a:rPr lang="en-IN" sz="1400" b="1" dirty="0"/>
              <a:t>T</a:t>
            </a:r>
          </a:p>
          <a:p>
            <a:pPr algn="ctr"/>
            <a:r>
              <a:rPr lang="en-IN" sz="1400" b="1" dirty="0"/>
              <a:t>W</a:t>
            </a:r>
          </a:p>
          <a:p>
            <a:pPr algn="ctr"/>
            <a:r>
              <a:rPr lang="en-IN" sz="1400" b="1" dirty="0"/>
              <a:t>O</a:t>
            </a:r>
          </a:p>
          <a:p>
            <a:pPr algn="ctr"/>
            <a:r>
              <a:rPr lang="en-IN" sz="1400" b="1" dirty="0"/>
              <a:t>R</a:t>
            </a:r>
          </a:p>
          <a:p>
            <a:pPr algn="ctr"/>
            <a:r>
              <a:rPr lang="en-IN" sz="1400" b="1" dirty="0"/>
              <a:t>K</a:t>
            </a:r>
          </a:p>
        </p:txBody>
      </p:sp>
      <p:cxnSp>
        <p:nvCxnSpPr>
          <p:cNvPr id="12" name="Straight Arrow Connector 11">
            <a:extLst>
              <a:ext uri="{FF2B5EF4-FFF2-40B4-BE49-F238E27FC236}">
                <a16:creationId xmlns:a16="http://schemas.microsoft.com/office/drawing/2014/main" id="{AA912436-3656-4EA4-AA00-4013E6ACB43A}"/>
              </a:ext>
            </a:extLst>
          </p:cNvPr>
          <p:cNvCxnSpPr>
            <a:cxnSpLocks/>
          </p:cNvCxnSpPr>
          <p:nvPr/>
        </p:nvCxnSpPr>
        <p:spPr bwMode="auto">
          <a:xfrm>
            <a:off x="3892062" y="3329353"/>
            <a:ext cx="647432" cy="113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84831F4-1DFC-4AE5-8F13-B0404BDAFB5D}"/>
              </a:ext>
            </a:extLst>
          </p:cNvPr>
          <p:cNvCxnSpPr>
            <a:cxnSpLocks/>
          </p:cNvCxnSpPr>
          <p:nvPr/>
        </p:nvCxnSpPr>
        <p:spPr bwMode="auto">
          <a:xfrm>
            <a:off x="5159751" y="3329353"/>
            <a:ext cx="647432" cy="113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046089BB-52FF-4DC4-A3F2-2325311F9D7E}"/>
              </a:ext>
            </a:extLst>
          </p:cNvPr>
          <p:cNvSpPr/>
          <p:nvPr/>
        </p:nvSpPr>
        <p:spPr bwMode="auto">
          <a:xfrm>
            <a:off x="5807183" y="2907323"/>
            <a:ext cx="1312985" cy="8440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i="0" u="none" strike="noStrike" cap="none" normalizeH="0" baseline="0" dirty="0">
              <a:ln>
                <a:solidFill>
                  <a:schemeClr val="tx1"/>
                </a:solidFill>
              </a:ln>
              <a:solidFill>
                <a:schemeClr val="tx1"/>
              </a:solidFill>
              <a:effectLst/>
              <a:latin typeface="Arial"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dirty="0">
                <a:ln>
                  <a:solidFill>
                    <a:schemeClr val="tx1"/>
                  </a:solidFill>
                </a:ln>
                <a:latin typeface="Arial" pitchFamily="34" charset="0"/>
              </a:rPr>
              <a:t>IDWT</a:t>
            </a:r>
            <a:endParaRPr kumimoji="0" lang="en-US" sz="2000" i="0" u="none" strike="noStrike" cap="none" normalizeH="0" baseline="0" dirty="0">
              <a:ln>
                <a:solidFill>
                  <a:schemeClr val="tx1"/>
                </a:solidFill>
              </a:ln>
              <a:solidFill>
                <a:schemeClr val="tx1"/>
              </a:solidFill>
              <a:effectLst/>
              <a:latin typeface="Arial" pitchFamily="34" charset="0"/>
            </a:endParaRPr>
          </a:p>
        </p:txBody>
      </p:sp>
      <p:sp>
        <p:nvSpPr>
          <p:cNvPr id="16" name="Rectangle 15">
            <a:extLst>
              <a:ext uri="{FF2B5EF4-FFF2-40B4-BE49-F238E27FC236}">
                <a16:creationId xmlns:a16="http://schemas.microsoft.com/office/drawing/2014/main" id="{38AB2790-099F-45C8-B0CA-3E7D1E0B4005}"/>
              </a:ext>
            </a:extLst>
          </p:cNvPr>
          <p:cNvSpPr/>
          <p:nvPr/>
        </p:nvSpPr>
        <p:spPr bwMode="auto">
          <a:xfrm>
            <a:off x="7757560" y="2907323"/>
            <a:ext cx="1312985" cy="8440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i="0" u="none" strike="noStrike" cap="none" normalizeH="0" baseline="0" dirty="0">
              <a:ln>
                <a:solidFill>
                  <a:schemeClr val="tx1"/>
                </a:solidFill>
              </a:ln>
              <a:solidFill>
                <a:schemeClr val="tx1"/>
              </a:solidFill>
              <a:effectLst/>
              <a:latin typeface="Arial"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dirty="0">
                <a:ln>
                  <a:solidFill>
                    <a:schemeClr val="tx1"/>
                  </a:solidFill>
                </a:ln>
                <a:latin typeface="Arial" pitchFamily="34" charset="0"/>
              </a:rPr>
              <a:t>out</a:t>
            </a:r>
            <a:r>
              <a:rPr kumimoji="0" lang="en-US" sz="2000" i="0" u="none" strike="noStrike" cap="none" normalizeH="0" baseline="0" dirty="0">
                <a:ln>
                  <a:solidFill>
                    <a:schemeClr val="tx1"/>
                  </a:solidFill>
                </a:ln>
                <a:solidFill>
                  <a:schemeClr val="tx1"/>
                </a:solidFill>
                <a:effectLst/>
                <a:latin typeface="Arial" pitchFamily="34" charset="0"/>
              </a:rPr>
              <a:t>put</a:t>
            </a:r>
          </a:p>
        </p:txBody>
      </p:sp>
      <p:cxnSp>
        <p:nvCxnSpPr>
          <p:cNvPr id="17" name="Straight Arrow Connector 16">
            <a:extLst>
              <a:ext uri="{FF2B5EF4-FFF2-40B4-BE49-F238E27FC236}">
                <a16:creationId xmlns:a16="http://schemas.microsoft.com/office/drawing/2014/main" id="{41D5AE24-554A-416B-B98C-82D58D3C92C6}"/>
              </a:ext>
            </a:extLst>
          </p:cNvPr>
          <p:cNvCxnSpPr>
            <a:cxnSpLocks/>
          </p:cNvCxnSpPr>
          <p:nvPr/>
        </p:nvCxnSpPr>
        <p:spPr bwMode="auto">
          <a:xfrm>
            <a:off x="7110128" y="3328222"/>
            <a:ext cx="647432" cy="113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F43D0BE5-DF9B-4895-891E-500D03A54075}"/>
              </a:ext>
            </a:extLst>
          </p:cNvPr>
          <p:cNvCxnSpPr>
            <a:cxnSpLocks/>
            <a:stCxn id="5" idx="2"/>
          </p:cNvCxnSpPr>
          <p:nvPr/>
        </p:nvCxnSpPr>
        <p:spPr bwMode="auto">
          <a:xfrm>
            <a:off x="1125415" y="3751384"/>
            <a:ext cx="0" cy="110197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2760B01E-2731-4878-A949-FFEEB27DD2B1}"/>
              </a:ext>
            </a:extLst>
          </p:cNvPr>
          <p:cNvCxnSpPr>
            <a:cxnSpLocks/>
          </p:cNvCxnSpPr>
          <p:nvPr/>
        </p:nvCxnSpPr>
        <p:spPr bwMode="auto">
          <a:xfrm>
            <a:off x="1125414" y="4839286"/>
            <a:ext cx="7160457"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46AE1F-9516-407C-B5FE-CFF0C9FB2058}"/>
                  </a:ext>
                </a:extLst>
              </p:cNvPr>
              <p:cNvSpPr txBox="1"/>
              <p:nvPr/>
            </p:nvSpPr>
            <p:spPr>
              <a:xfrm>
                <a:off x="8122203" y="4552872"/>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2" name="TextBox 21">
                <a:extLst>
                  <a:ext uri="{FF2B5EF4-FFF2-40B4-BE49-F238E27FC236}">
                    <a16:creationId xmlns:a16="http://schemas.microsoft.com/office/drawing/2014/main" id="{5E46AE1F-9516-407C-B5FE-CFF0C9FB2058}"/>
                  </a:ext>
                </a:extLst>
              </p:cNvPr>
              <p:cNvSpPr txBox="1">
                <a:spLocks noRot="1" noChangeAspect="1" noMove="1" noResize="1" noEditPoints="1" noAdjustHandles="1" noChangeArrowheads="1" noChangeShapeType="1" noTextEdit="1"/>
              </p:cNvSpPr>
              <p:nvPr/>
            </p:nvSpPr>
            <p:spPr>
              <a:xfrm>
                <a:off x="8122203" y="4552872"/>
                <a:ext cx="596638" cy="523220"/>
              </a:xfrm>
              <a:prstGeom prst="rect">
                <a:avLst/>
              </a:prstGeom>
              <a:blipFill>
                <a:blip r:embed="rId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AD0F178B-3572-452B-AF38-FD528239DC9B}"/>
              </a:ext>
            </a:extLst>
          </p:cNvPr>
          <p:cNvCxnSpPr>
            <a:stCxn id="16" idx="2"/>
            <a:endCxn id="16" idx="2"/>
          </p:cNvCxnSpPr>
          <p:nvPr/>
        </p:nvCxnSpPr>
        <p:spPr bwMode="auto">
          <a:xfrm>
            <a:off x="8414053" y="3751384"/>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138C4C7F-7A44-459F-B281-68ABE6C693E8}"/>
              </a:ext>
            </a:extLst>
          </p:cNvPr>
          <p:cNvCxnSpPr>
            <a:stCxn id="16" idx="2"/>
          </p:cNvCxnSpPr>
          <p:nvPr/>
        </p:nvCxnSpPr>
        <p:spPr bwMode="auto">
          <a:xfrm flipH="1">
            <a:off x="8414052" y="3751384"/>
            <a:ext cx="1" cy="97536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6B5D7A4C-3CDF-4061-BF71-6764DEF335E2}"/>
              </a:ext>
            </a:extLst>
          </p:cNvPr>
          <p:cNvSpPr/>
          <p:nvPr/>
        </p:nvSpPr>
        <p:spPr bwMode="auto">
          <a:xfrm>
            <a:off x="6977576" y="5340421"/>
            <a:ext cx="2092969" cy="8440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solidFill>
                    <a:schemeClr val="tx1"/>
                  </a:solidFill>
                </a:ln>
                <a:solidFill>
                  <a:schemeClr val="tx1"/>
                </a:solidFill>
                <a:effectLst/>
                <a:latin typeface="Arial" pitchFamily="34" charset="0"/>
              </a:rPr>
              <a:t>Reconstructed</a:t>
            </a:r>
          </a:p>
          <a:p>
            <a:pPr marL="0" marR="0" indent="0" algn="ctr" defTabSz="914400" rtl="0" eaLnBrk="0" fontAlgn="base" latinLnBrk="0" hangingPunct="0">
              <a:lnSpc>
                <a:spcPct val="100000"/>
              </a:lnSpc>
              <a:spcBef>
                <a:spcPct val="0"/>
              </a:spcBef>
              <a:spcAft>
                <a:spcPct val="0"/>
              </a:spcAft>
              <a:buClrTx/>
              <a:buSzTx/>
              <a:buFontTx/>
              <a:buNone/>
              <a:tabLst/>
            </a:pPr>
            <a:r>
              <a:rPr lang="en-US" dirty="0">
                <a:ln>
                  <a:solidFill>
                    <a:schemeClr val="tx1"/>
                  </a:solidFill>
                </a:ln>
                <a:latin typeface="Arial" pitchFamily="34" charset="0"/>
              </a:rPr>
              <a:t>out</a:t>
            </a:r>
            <a:r>
              <a:rPr kumimoji="0" lang="en-US" sz="2000" i="0" u="none" strike="noStrike" cap="none" normalizeH="0" baseline="0" dirty="0">
                <a:ln>
                  <a:solidFill>
                    <a:schemeClr val="tx1"/>
                  </a:solidFill>
                </a:ln>
                <a:solidFill>
                  <a:schemeClr val="tx1"/>
                </a:solidFill>
                <a:effectLst/>
                <a:latin typeface="Arial" pitchFamily="34" charset="0"/>
              </a:rPr>
              <a:t>put</a:t>
            </a:r>
          </a:p>
        </p:txBody>
      </p:sp>
      <p:cxnSp>
        <p:nvCxnSpPr>
          <p:cNvPr id="33" name="Straight Arrow Connector 32">
            <a:extLst>
              <a:ext uri="{FF2B5EF4-FFF2-40B4-BE49-F238E27FC236}">
                <a16:creationId xmlns:a16="http://schemas.microsoft.com/office/drawing/2014/main" id="{9E86D856-2CA3-4906-9716-7FC405E3D0F1}"/>
              </a:ext>
            </a:extLst>
          </p:cNvPr>
          <p:cNvCxnSpPr/>
          <p:nvPr/>
        </p:nvCxnSpPr>
        <p:spPr bwMode="auto">
          <a:xfrm>
            <a:off x="8414052" y="4951828"/>
            <a:ext cx="6470" cy="388593"/>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64065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D9C2B9-5AEF-4F7A-A510-948C94B0E65D}"/>
              </a:ext>
            </a:extLst>
          </p:cNvPr>
          <p:cNvPicPr>
            <a:picLocks noChangeAspect="1"/>
          </p:cNvPicPr>
          <p:nvPr/>
        </p:nvPicPr>
        <p:blipFill>
          <a:blip r:embed="rId2"/>
          <a:stretch>
            <a:fillRect/>
          </a:stretch>
        </p:blipFill>
        <p:spPr>
          <a:xfrm>
            <a:off x="1" y="1284125"/>
            <a:ext cx="2146853" cy="4577477"/>
          </a:xfrm>
          <a:prstGeom prst="rect">
            <a:avLst/>
          </a:prstGeom>
        </p:spPr>
      </p:pic>
      <p:sp>
        <p:nvSpPr>
          <p:cNvPr id="3" name="TextBox 2">
            <a:extLst>
              <a:ext uri="{FF2B5EF4-FFF2-40B4-BE49-F238E27FC236}">
                <a16:creationId xmlns:a16="http://schemas.microsoft.com/office/drawing/2014/main" id="{A2FF2558-2FDC-4C25-9E70-792B79D71680}"/>
              </a:ext>
            </a:extLst>
          </p:cNvPr>
          <p:cNvSpPr txBox="1"/>
          <p:nvPr/>
        </p:nvSpPr>
        <p:spPr>
          <a:xfrm>
            <a:off x="0" y="881607"/>
            <a:ext cx="6161283" cy="400110"/>
          </a:xfrm>
          <a:prstGeom prst="rect">
            <a:avLst/>
          </a:prstGeom>
          <a:noFill/>
        </p:spPr>
        <p:txBody>
          <a:bodyPr wrap="square" rtlCol="0">
            <a:spAutoFit/>
          </a:bodyPr>
          <a:lstStyle/>
          <a:p>
            <a:pPr algn="l"/>
            <a:r>
              <a:rPr lang="en-IN" b="1" dirty="0"/>
              <a:t>Sub-pixel based structure with extra RB Network</a:t>
            </a:r>
          </a:p>
        </p:txBody>
      </p:sp>
      <p:sp>
        <p:nvSpPr>
          <p:cNvPr id="5" name="Slide Number Placeholder 1">
            <a:extLst>
              <a:ext uri="{FF2B5EF4-FFF2-40B4-BE49-F238E27FC236}">
                <a16:creationId xmlns:a16="http://schemas.microsoft.com/office/drawing/2014/main" id="{01EFC875-C5BC-4ECC-BE1A-1145412086BC}"/>
              </a:ext>
            </a:extLst>
          </p:cNvPr>
          <p:cNvSpPr>
            <a:spLocks noGrp="1"/>
          </p:cNvSpPr>
          <p:nvPr>
            <p:ph type="sldNum" sz="quarter" idx="12"/>
          </p:nvPr>
        </p:nvSpPr>
        <p:spPr>
          <a:xfrm>
            <a:off x="7438376" y="6400800"/>
            <a:ext cx="1197623" cy="304800"/>
          </a:xfrm>
        </p:spPr>
        <p:txBody>
          <a:bodyPr/>
          <a:lstStyle/>
          <a:p>
            <a:fld id="{17CC94CD-1FE7-0C44-80F4-2964C2C99554}" type="slidenum">
              <a:rPr lang="en-US" noProof="0" smtClean="0"/>
              <a:pPr/>
              <a:t>72</a:t>
            </a:fld>
            <a:endParaRPr lang="en-US" noProof="0" dirty="0"/>
          </a:p>
        </p:txBody>
      </p:sp>
      <p:sp>
        <p:nvSpPr>
          <p:cNvPr id="6" name="Footer Placeholder 5">
            <a:extLst>
              <a:ext uri="{FF2B5EF4-FFF2-40B4-BE49-F238E27FC236}">
                <a16:creationId xmlns:a16="http://schemas.microsoft.com/office/drawing/2014/main" id="{059A1849-F33E-4129-B102-7E49559B0A66}"/>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4120736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BCC1DD-0F10-4B9B-96FC-A9179299D630}"/>
              </a:ext>
            </a:extLst>
          </p:cNvPr>
          <p:cNvPicPr>
            <a:picLocks noChangeAspect="1"/>
          </p:cNvPicPr>
          <p:nvPr/>
        </p:nvPicPr>
        <p:blipFill>
          <a:blip r:embed="rId2"/>
          <a:stretch>
            <a:fillRect/>
          </a:stretch>
        </p:blipFill>
        <p:spPr>
          <a:xfrm>
            <a:off x="0" y="1284125"/>
            <a:ext cx="6470374" cy="4577477"/>
          </a:xfrm>
          <a:prstGeom prst="rect">
            <a:avLst/>
          </a:prstGeom>
        </p:spPr>
      </p:pic>
      <p:sp>
        <p:nvSpPr>
          <p:cNvPr id="5" name="TextBox 4">
            <a:extLst>
              <a:ext uri="{FF2B5EF4-FFF2-40B4-BE49-F238E27FC236}">
                <a16:creationId xmlns:a16="http://schemas.microsoft.com/office/drawing/2014/main" id="{B2EBA142-9AD4-4442-83EB-C68F2045FF71}"/>
              </a:ext>
            </a:extLst>
          </p:cNvPr>
          <p:cNvSpPr txBox="1"/>
          <p:nvPr/>
        </p:nvSpPr>
        <p:spPr>
          <a:xfrm>
            <a:off x="0" y="881607"/>
            <a:ext cx="6161283" cy="400110"/>
          </a:xfrm>
          <a:prstGeom prst="rect">
            <a:avLst/>
          </a:prstGeom>
          <a:noFill/>
        </p:spPr>
        <p:txBody>
          <a:bodyPr wrap="square" rtlCol="0">
            <a:spAutoFit/>
          </a:bodyPr>
          <a:lstStyle/>
          <a:p>
            <a:pPr algn="l"/>
            <a:r>
              <a:rPr lang="en-IN" b="1" dirty="0"/>
              <a:t>Sub-pixel based structure with extra RB Network</a:t>
            </a:r>
          </a:p>
        </p:txBody>
      </p:sp>
      <p:sp>
        <p:nvSpPr>
          <p:cNvPr id="6" name="Slide Number Placeholder 1">
            <a:extLst>
              <a:ext uri="{FF2B5EF4-FFF2-40B4-BE49-F238E27FC236}">
                <a16:creationId xmlns:a16="http://schemas.microsoft.com/office/drawing/2014/main" id="{658C37A7-F4CB-48F0-84F9-262809D8F303}"/>
              </a:ext>
            </a:extLst>
          </p:cNvPr>
          <p:cNvSpPr>
            <a:spLocks noGrp="1"/>
          </p:cNvSpPr>
          <p:nvPr>
            <p:ph type="sldNum" sz="quarter" idx="12"/>
          </p:nvPr>
        </p:nvSpPr>
        <p:spPr>
          <a:xfrm>
            <a:off x="7438376" y="6400800"/>
            <a:ext cx="1197623" cy="304800"/>
          </a:xfrm>
        </p:spPr>
        <p:txBody>
          <a:bodyPr/>
          <a:lstStyle/>
          <a:p>
            <a:fld id="{17CC94CD-1FE7-0C44-80F4-2964C2C99554}" type="slidenum">
              <a:rPr lang="en-US" noProof="0" smtClean="0"/>
              <a:pPr/>
              <a:t>73</a:t>
            </a:fld>
            <a:endParaRPr lang="en-US" noProof="0" dirty="0"/>
          </a:p>
        </p:txBody>
      </p:sp>
      <p:sp>
        <p:nvSpPr>
          <p:cNvPr id="7" name="Footer Placeholder 5">
            <a:extLst>
              <a:ext uri="{FF2B5EF4-FFF2-40B4-BE49-F238E27FC236}">
                <a16:creationId xmlns:a16="http://schemas.microsoft.com/office/drawing/2014/main" id="{4A5A9129-CE78-469D-9156-4E8A0A4FEB13}"/>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17075380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255100-3F93-4414-B3B4-7D0F693D87B8}"/>
              </a:ext>
            </a:extLst>
          </p:cNvPr>
          <p:cNvPicPr>
            <a:picLocks noChangeAspect="1"/>
          </p:cNvPicPr>
          <p:nvPr/>
        </p:nvPicPr>
        <p:blipFill>
          <a:blip r:embed="rId2"/>
          <a:stretch>
            <a:fillRect/>
          </a:stretch>
        </p:blipFill>
        <p:spPr>
          <a:xfrm>
            <a:off x="-1" y="1284125"/>
            <a:ext cx="8567531" cy="4577477"/>
          </a:xfrm>
          <a:prstGeom prst="rect">
            <a:avLst/>
          </a:prstGeom>
        </p:spPr>
      </p:pic>
      <p:sp>
        <p:nvSpPr>
          <p:cNvPr id="4" name="TextBox 3">
            <a:extLst>
              <a:ext uri="{FF2B5EF4-FFF2-40B4-BE49-F238E27FC236}">
                <a16:creationId xmlns:a16="http://schemas.microsoft.com/office/drawing/2014/main" id="{74A39B60-167A-428D-A782-5180DA9EC156}"/>
              </a:ext>
            </a:extLst>
          </p:cNvPr>
          <p:cNvSpPr txBox="1"/>
          <p:nvPr/>
        </p:nvSpPr>
        <p:spPr>
          <a:xfrm>
            <a:off x="0" y="881607"/>
            <a:ext cx="6161283" cy="400110"/>
          </a:xfrm>
          <a:prstGeom prst="rect">
            <a:avLst/>
          </a:prstGeom>
          <a:noFill/>
        </p:spPr>
        <p:txBody>
          <a:bodyPr wrap="square" rtlCol="0">
            <a:spAutoFit/>
          </a:bodyPr>
          <a:lstStyle/>
          <a:p>
            <a:pPr algn="l"/>
            <a:r>
              <a:rPr lang="en-IN" b="1" dirty="0"/>
              <a:t>Sub-pixel based structure with extra RB Network</a:t>
            </a:r>
          </a:p>
        </p:txBody>
      </p:sp>
      <p:sp>
        <p:nvSpPr>
          <p:cNvPr id="5" name="Slide Number Placeholder 1">
            <a:extLst>
              <a:ext uri="{FF2B5EF4-FFF2-40B4-BE49-F238E27FC236}">
                <a16:creationId xmlns:a16="http://schemas.microsoft.com/office/drawing/2014/main" id="{4B7D9BC9-9F57-413B-BE92-FB95C468B055}"/>
              </a:ext>
            </a:extLst>
          </p:cNvPr>
          <p:cNvSpPr>
            <a:spLocks noGrp="1"/>
          </p:cNvSpPr>
          <p:nvPr>
            <p:ph type="sldNum" sz="quarter" idx="12"/>
          </p:nvPr>
        </p:nvSpPr>
        <p:spPr>
          <a:xfrm>
            <a:off x="7438376" y="6400800"/>
            <a:ext cx="1197623" cy="304800"/>
          </a:xfrm>
        </p:spPr>
        <p:txBody>
          <a:bodyPr/>
          <a:lstStyle/>
          <a:p>
            <a:fld id="{17CC94CD-1FE7-0C44-80F4-2964C2C99554}" type="slidenum">
              <a:rPr lang="en-US" noProof="0" smtClean="0"/>
              <a:pPr/>
              <a:t>74</a:t>
            </a:fld>
            <a:endParaRPr lang="en-US" noProof="0" dirty="0"/>
          </a:p>
        </p:txBody>
      </p:sp>
      <p:sp>
        <p:nvSpPr>
          <p:cNvPr id="6" name="Footer Placeholder 5">
            <a:extLst>
              <a:ext uri="{FF2B5EF4-FFF2-40B4-BE49-F238E27FC236}">
                <a16:creationId xmlns:a16="http://schemas.microsoft.com/office/drawing/2014/main" id="{6E128B64-0CC6-48F3-BA6B-C9758A9DDA51}"/>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39401886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E79EB2-0A89-4964-A650-C801A2999405}"/>
              </a:ext>
            </a:extLst>
          </p:cNvPr>
          <p:cNvPicPr>
            <a:picLocks noChangeAspect="1"/>
          </p:cNvPicPr>
          <p:nvPr/>
        </p:nvPicPr>
        <p:blipFill>
          <a:blip r:embed="rId2"/>
          <a:stretch>
            <a:fillRect/>
          </a:stretch>
        </p:blipFill>
        <p:spPr>
          <a:xfrm>
            <a:off x="0" y="1284125"/>
            <a:ext cx="8567531" cy="4577477"/>
          </a:xfrm>
          <a:prstGeom prst="rect">
            <a:avLst/>
          </a:prstGeom>
        </p:spPr>
      </p:pic>
      <p:sp>
        <p:nvSpPr>
          <p:cNvPr id="5" name="TextBox 4">
            <a:extLst>
              <a:ext uri="{FF2B5EF4-FFF2-40B4-BE49-F238E27FC236}">
                <a16:creationId xmlns:a16="http://schemas.microsoft.com/office/drawing/2014/main" id="{2F7D4ACE-07AE-4A1F-903C-77F261D628A1}"/>
              </a:ext>
            </a:extLst>
          </p:cNvPr>
          <p:cNvSpPr txBox="1"/>
          <p:nvPr/>
        </p:nvSpPr>
        <p:spPr>
          <a:xfrm>
            <a:off x="0" y="881607"/>
            <a:ext cx="6161283" cy="400110"/>
          </a:xfrm>
          <a:prstGeom prst="rect">
            <a:avLst/>
          </a:prstGeom>
          <a:noFill/>
        </p:spPr>
        <p:txBody>
          <a:bodyPr wrap="square" rtlCol="0">
            <a:spAutoFit/>
          </a:bodyPr>
          <a:lstStyle/>
          <a:p>
            <a:pPr algn="l"/>
            <a:r>
              <a:rPr lang="en-IN" b="1" dirty="0"/>
              <a:t>Sub-pixel based structure with extra RB Network</a:t>
            </a:r>
          </a:p>
        </p:txBody>
      </p:sp>
      <p:sp>
        <p:nvSpPr>
          <p:cNvPr id="4" name="Slide Number Placeholder 1">
            <a:extLst>
              <a:ext uri="{FF2B5EF4-FFF2-40B4-BE49-F238E27FC236}">
                <a16:creationId xmlns:a16="http://schemas.microsoft.com/office/drawing/2014/main" id="{49FE378D-CB6E-4948-90A5-9E2A6CE36D67}"/>
              </a:ext>
            </a:extLst>
          </p:cNvPr>
          <p:cNvSpPr>
            <a:spLocks noGrp="1"/>
          </p:cNvSpPr>
          <p:nvPr>
            <p:ph type="sldNum" sz="quarter" idx="12"/>
          </p:nvPr>
        </p:nvSpPr>
        <p:spPr>
          <a:xfrm>
            <a:off x="7438376" y="6400800"/>
            <a:ext cx="1197623" cy="304800"/>
          </a:xfrm>
        </p:spPr>
        <p:txBody>
          <a:bodyPr/>
          <a:lstStyle/>
          <a:p>
            <a:fld id="{17CC94CD-1FE7-0C44-80F4-2964C2C99554}" type="slidenum">
              <a:rPr lang="en-US" noProof="0" smtClean="0"/>
              <a:pPr/>
              <a:t>75</a:t>
            </a:fld>
            <a:endParaRPr lang="en-US" noProof="0" dirty="0"/>
          </a:p>
        </p:txBody>
      </p:sp>
      <p:sp>
        <p:nvSpPr>
          <p:cNvPr id="6" name="Footer Placeholder 5">
            <a:extLst>
              <a:ext uri="{FF2B5EF4-FFF2-40B4-BE49-F238E27FC236}">
                <a16:creationId xmlns:a16="http://schemas.microsoft.com/office/drawing/2014/main" id="{CDA7E61B-0DF2-4F2C-B9FD-1AFFDD7CA94A}"/>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40022733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265100-53CB-4B4A-BE49-42B493528D93}"/>
              </a:ext>
            </a:extLst>
          </p:cNvPr>
          <p:cNvSpPr>
            <a:spLocks noGrp="1"/>
          </p:cNvSpPr>
          <p:nvPr>
            <p:ph type="sldNum" sz="quarter" idx="12"/>
          </p:nvPr>
        </p:nvSpPr>
        <p:spPr/>
        <p:txBody>
          <a:bodyPr/>
          <a:lstStyle/>
          <a:p>
            <a:fld id="{17CC94CD-1FE7-0C44-80F4-2964C2C99554}" type="slidenum">
              <a:rPr lang="en-US" noProof="0" smtClean="0"/>
              <a:pPr/>
              <a:t>76</a:t>
            </a:fld>
            <a:endParaRPr lang="en-US" noProof="0"/>
          </a:p>
        </p:txBody>
      </p:sp>
      <p:pic>
        <p:nvPicPr>
          <p:cNvPr id="195" name="Picture 194">
            <a:extLst>
              <a:ext uri="{FF2B5EF4-FFF2-40B4-BE49-F238E27FC236}">
                <a16:creationId xmlns:a16="http://schemas.microsoft.com/office/drawing/2014/main" id="{AE081CF6-3E68-45B8-B01D-0848E61BA66B}"/>
              </a:ext>
            </a:extLst>
          </p:cNvPr>
          <p:cNvPicPr>
            <a:picLocks noChangeAspect="1"/>
          </p:cNvPicPr>
          <p:nvPr/>
        </p:nvPicPr>
        <p:blipFill>
          <a:blip r:embed="rId2"/>
          <a:stretch>
            <a:fillRect/>
          </a:stretch>
        </p:blipFill>
        <p:spPr>
          <a:xfrm>
            <a:off x="0" y="1207664"/>
            <a:ext cx="9144000" cy="4761986"/>
          </a:xfrm>
          <a:prstGeom prst="rect">
            <a:avLst/>
          </a:prstGeom>
        </p:spPr>
      </p:pic>
    </p:spTree>
    <p:extLst>
      <p:ext uri="{BB962C8B-B14F-4D97-AF65-F5344CB8AC3E}">
        <p14:creationId xmlns:p14="http://schemas.microsoft.com/office/powerpoint/2010/main" val="37446456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544FB-53F3-49A0-AE32-C97BE6746A72}"/>
              </a:ext>
            </a:extLst>
          </p:cNvPr>
          <p:cNvPicPr>
            <a:picLocks noChangeAspect="1"/>
          </p:cNvPicPr>
          <p:nvPr/>
        </p:nvPicPr>
        <p:blipFill>
          <a:blip r:embed="rId2"/>
          <a:stretch>
            <a:fillRect/>
          </a:stretch>
        </p:blipFill>
        <p:spPr>
          <a:xfrm>
            <a:off x="211015" y="1152483"/>
            <a:ext cx="3892633" cy="4553034"/>
          </a:xfrm>
          <a:prstGeom prst="rect">
            <a:avLst/>
          </a:prstGeom>
        </p:spPr>
      </p:pic>
      <p:sp>
        <p:nvSpPr>
          <p:cNvPr id="2" name="Slide Number Placeholder 1">
            <a:extLst>
              <a:ext uri="{FF2B5EF4-FFF2-40B4-BE49-F238E27FC236}">
                <a16:creationId xmlns:a16="http://schemas.microsoft.com/office/drawing/2014/main" id="{CF9B2442-44D6-4A5B-A42E-6D26AC9BE50B}"/>
              </a:ext>
            </a:extLst>
          </p:cNvPr>
          <p:cNvSpPr>
            <a:spLocks noGrp="1"/>
          </p:cNvSpPr>
          <p:nvPr>
            <p:ph type="sldNum" sz="quarter" idx="12"/>
          </p:nvPr>
        </p:nvSpPr>
        <p:spPr/>
        <p:txBody>
          <a:bodyPr/>
          <a:lstStyle/>
          <a:p>
            <a:fld id="{17CC94CD-1FE7-0C44-80F4-2964C2C99554}" type="slidenum">
              <a:rPr lang="en-US" noProof="0" smtClean="0"/>
              <a:pPr/>
              <a:t>77</a:t>
            </a:fld>
            <a:endParaRPr lang="en-US" noProof="0"/>
          </a:p>
        </p:txBody>
      </p:sp>
      <p:sp>
        <p:nvSpPr>
          <p:cNvPr id="7" name="Footer Placeholder 5">
            <a:extLst>
              <a:ext uri="{FF2B5EF4-FFF2-40B4-BE49-F238E27FC236}">
                <a16:creationId xmlns:a16="http://schemas.microsoft.com/office/drawing/2014/main" id="{594DAD80-EB98-401D-B10E-9E22B978EC0D}"/>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6" name="TextBox 5">
            <a:extLst>
              <a:ext uri="{FF2B5EF4-FFF2-40B4-BE49-F238E27FC236}">
                <a16:creationId xmlns:a16="http://schemas.microsoft.com/office/drawing/2014/main" id="{9B47C7C9-5D50-4F44-90ED-2448DCEA636F}"/>
              </a:ext>
            </a:extLst>
          </p:cNvPr>
          <p:cNvSpPr txBox="1"/>
          <p:nvPr/>
        </p:nvSpPr>
        <p:spPr>
          <a:xfrm>
            <a:off x="155110" y="752375"/>
            <a:ext cx="6161283" cy="400110"/>
          </a:xfrm>
          <a:prstGeom prst="rect">
            <a:avLst/>
          </a:prstGeom>
          <a:noFill/>
        </p:spPr>
        <p:txBody>
          <a:bodyPr wrap="square" rtlCol="0">
            <a:spAutoFit/>
          </a:bodyPr>
          <a:lstStyle/>
          <a:p>
            <a:pPr algn="l"/>
            <a:r>
              <a:rPr lang="en-IN" b="1" dirty="0"/>
              <a:t>Sub-pixel 64-Filters with Improvement</a:t>
            </a:r>
          </a:p>
        </p:txBody>
      </p:sp>
    </p:spTree>
    <p:extLst>
      <p:ext uri="{BB962C8B-B14F-4D97-AF65-F5344CB8AC3E}">
        <p14:creationId xmlns:p14="http://schemas.microsoft.com/office/powerpoint/2010/main" val="1133606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4C22F4-CA03-44AE-8D69-7F833059046C}"/>
              </a:ext>
            </a:extLst>
          </p:cNvPr>
          <p:cNvPicPr>
            <a:picLocks noChangeAspect="1"/>
          </p:cNvPicPr>
          <p:nvPr/>
        </p:nvPicPr>
        <p:blipFill>
          <a:blip r:embed="rId2"/>
          <a:stretch>
            <a:fillRect/>
          </a:stretch>
        </p:blipFill>
        <p:spPr>
          <a:xfrm>
            <a:off x="215268" y="1174452"/>
            <a:ext cx="5694879" cy="4953143"/>
          </a:xfrm>
          <a:prstGeom prst="rect">
            <a:avLst/>
          </a:prstGeom>
        </p:spPr>
      </p:pic>
      <p:sp>
        <p:nvSpPr>
          <p:cNvPr id="2" name="Slide Number Placeholder 1">
            <a:extLst>
              <a:ext uri="{FF2B5EF4-FFF2-40B4-BE49-F238E27FC236}">
                <a16:creationId xmlns:a16="http://schemas.microsoft.com/office/drawing/2014/main" id="{F18597CF-F28D-4B06-A3F2-03D0BC841ED0}"/>
              </a:ext>
            </a:extLst>
          </p:cNvPr>
          <p:cNvSpPr>
            <a:spLocks noGrp="1"/>
          </p:cNvSpPr>
          <p:nvPr>
            <p:ph type="sldNum" sz="quarter" idx="12"/>
          </p:nvPr>
        </p:nvSpPr>
        <p:spPr/>
        <p:txBody>
          <a:bodyPr/>
          <a:lstStyle/>
          <a:p>
            <a:fld id="{17CC94CD-1FE7-0C44-80F4-2964C2C99554}" type="slidenum">
              <a:rPr lang="en-US" noProof="0" smtClean="0"/>
              <a:pPr/>
              <a:t>78</a:t>
            </a:fld>
            <a:endParaRPr lang="en-US" noProof="0"/>
          </a:p>
        </p:txBody>
      </p:sp>
      <p:sp>
        <p:nvSpPr>
          <p:cNvPr id="7" name="Footer Placeholder 5">
            <a:extLst>
              <a:ext uri="{FF2B5EF4-FFF2-40B4-BE49-F238E27FC236}">
                <a16:creationId xmlns:a16="http://schemas.microsoft.com/office/drawing/2014/main" id="{11D44E67-BEB6-405F-8697-6306303E01E5}"/>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8" name="TextBox 7">
            <a:extLst>
              <a:ext uri="{FF2B5EF4-FFF2-40B4-BE49-F238E27FC236}">
                <a16:creationId xmlns:a16="http://schemas.microsoft.com/office/drawing/2014/main" id="{20E551C7-3ADD-4E8C-B944-BA42DDD0709F}"/>
              </a:ext>
            </a:extLst>
          </p:cNvPr>
          <p:cNvSpPr txBox="1"/>
          <p:nvPr/>
        </p:nvSpPr>
        <p:spPr>
          <a:xfrm>
            <a:off x="155110" y="752375"/>
            <a:ext cx="6161283" cy="400110"/>
          </a:xfrm>
          <a:prstGeom prst="rect">
            <a:avLst/>
          </a:prstGeom>
          <a:noFill/>
        </p:spPr>
        <p:txBody>
          <a:bodyPr wrap="square" rtlCol="0">
            <a:spAutoFit/>
          </a:bodyPr>
          <a:lstStyle/>
          <a:p>
            <a:pPr algn="l"/>
            <a:r>
              <a:rPr lang="en-IN" b="1" dirty="0"/>
              <a:t>Sub-pixel 64-Filters with Improvement</a:t>
            </a:r>
          </a:p>
        </p:txBody>
      </p:sp>
      <p:cxnSp>
        <p:nvCxnSpPr>
          <p:cNvPr id="9" name="Straight Arrow Connector 8">
            <a:extLst>
              <a:ext uri="{FF2B5EF4-FFF2-40B4-BE49-F238E27FC236}">
                <a16:creationId xmlns:a16="http://schemas.microsoft.com/office/drawing/2014/main" id="{44354573-7A02-4240-BDB9-EDA5066749EA}"/>
              </a:ext>
            </a:extLst>
          </p:cNvPr>
          <p:cNvCxnSpPr/>
          <p:nvPr/>
        </p:nvCxnSpPr>
        <p:spPr bwMode="auto">
          <a:xfrm flipH="1">
            <a:off x="3334225" y="2749976"/>
            <a:ext cx="1448973" cy="1800665"/>
          </a:xfrm>
          <a:prstGeom prst="straightConnector1">
            <a:avLst/>
          </a:prstGeom>
          <a:ln>
            <a:solidFill>
              <a:srgbClr val="00B050"/>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9348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3881E-BF05-424B-941D-1CBBEE6DED83}"/>
              </a:ext>
            </a:extLst>
          </p:cNvPr>
          <p:cNvPicPr>
            <a:picLocks noChangeAspect="1"/>
          </p:cNvPicPr>
          <p:nvPr/>
        </p:nvPicPr>
        <p:blipFill>
          <a:blip r:embed="rId2"/>
          <a:stretch>
            <a:fillRect/>
          </a:stretch>
        </p:blipFill>
        <p:spPr>
          <a:xfrm>
            <a:off x="215268" y="1152481"/>
            <a:ext cx="8594903" cy="5001949"/>
          </a:xfrm>
          <a:prstGeom prst="rect">
            <a:avLst/>
          </a:prstGeom>
        </p:spPr>
      </p:pic>
      <p:sp>
        <p:nvSpPr>
          <p:cNvPr id="2" name="Slide Number Placeholder 1">
            <a:extLst>
              <a:ext uri="{FF2B5EF4-FFF2-40B4-BE49-F238E27FC236}">
                <a16:creationId xmlns:a16="http://schemas.microsoft.com/office/drawing/2014/main" id="{46B983BA-6F46-442A-BE98-0CC47C341C4B}"/>
              </a:ext>
            </a:extLst>
          </p:cNvPr>
          <p:cNvSpPr>
            <a:spLocks noGrp="1"/>
          </p:cNvSpPr>
          <p:nvPr>
            <p:ph type="sldNum" sz="quarter" idx="12"/>
          </p:nvPr>
        </p:nvSpPr>
        <p:spPr/>
        <p:txBody>
          <a:bodyPr/>
          <a:lstStyle/>
          <a:p>
            <a:fld id="{17CC94CD-1FE7-0C44-80F4-2964C2C99554}" type="slidenum">
              <a:rPr lang="en-US" noProof="0" smtClean="0"/>
              <a:pPr/>
              <a:t>79</a:t>
            </a:fld>
            <a:endParaRPr lang="en-US" noProof="0"/>
          </a:p>
        </p:txBody>
      </p:sp>
      <p:sp>
        <p:nvSpPr>
          <p:cNvPr id="8" name="Footer Placeholder 5">
            <a:extLst>
              <a:ext uri="{FF2B5EF4-FFF2-40B4-BE49-F238E27FC236}">
                <a16:creationId xmlns:a16="http://schemas.microsoft.com/office/drawing/2014/main" id="{6FD7125B-549D-462A-A003-6D0AC7D1AE8B}"/>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7" name="TextBox 6">
            <a:extLst>
              <a:ext uri="{FF2B5EF4-FFF2-40B4-BE49-F238E27FC236}">
                <a16:creationId xmlns:a16="http://schemas.microsoft.com/office/drawing/2014/main" id="{8BB49BC4-96C6-4E80-BF5F-DD2C8EE38077}"/>
              </a:ext>
            </a:extLst>
          </p:cNvPr>
          <p:cNvSpPr txBox="1"/>
          <p:nvPr/>
        </p:nvSpPr>
        <p:spPr>
          <a:xfrm>
            <a:off x="155110" y="752375"/>
            <a:ext cx="6161283" cy="400110"/>
          </a:xfrm>
          <a:prstGeom prst="rect">
            <a:avLst/>
          </a:prstGeom>
          <a:noFill/>
        </p:spPr>
        <p:txBody>
          <a:bodyPr wrap="square" rtlCol="0">
            <a:spAutoFit/>
          </a:bodyPr>
          <a:lstStyle/>
          <a:p>
            <a:pPr algn="l"/>
            <a:r>
              <a:rPr lang="en-IN" b="1" dirty="0"/>
              <a:t>Sub-pixel 64-Filters with Improvement</a:t>
            </a:r>
          </a:p>
        </p:txBody>
      </p:sp>
      <p:cxnSp>
        <p:nvCxnSpPr>
          <p:cNvPr id="9" name="Straight Arrow Connector 8">
            <a:extLst>
              <a:ext uri="{FF2B5EF4-FFF2-40B4-BE49-F238E27FC236}">
                <a16:creationId xmlns:a16="http://schemas.microsoft.com/office/drawing/2014/main" id="{A675592A-9782-4C90-84E2-E32E2AC04C6C}"/>
              </a:ext>
            </a:extLst>
          </p:cNvPr>
          <p:cNvCxnSpPr/>
          <p:nvPr/>
        </p:nvCxnSpPr>
        <p:spPr bwMode="auto">
          <a:xfrm flipH="1">
            <a:off x="3334225" y="2749976"/>
            <a:ext cx="1448973" cy="1800665"/>
          </a:xfrm>
          <a:prstGeom prst="straightConnector1">
            <a:avLst/>
          </a:prstGeom>
          <a:ln>
            <a:solidFill>
              <a:srgbClr val="00B050"/>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862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D2C8-422F-407E-B3BA-95B2EA9C172B}"/>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FC6697F2-32CA-4418-BF35-0D00F804911B}"/>
              </a:ext>
            </a:extLst>
          </p:cNvPr>
          <p:cNvSpPr>
            <a:spLocks noGrp="1"/>
          </p:cNvSpPr>
          <p:nvPr>
            <p:ph idx="1"/>
          </p:nvPr>
        </p:nvSpPr>
        <p:spPr/>
        <p:txBody>
          <a:bodyPr/>
          <a:lstStyle/>
          <a:p>
            <a:r>
              <a:rPr lang="en-IN" dirty="0">
                <a:solidFill>
                  <a:schemeClr val="bg1">
                    <a:lumMod val="75000"/>
                  </a:schemeClr>
                </a:solidFill>
              </a:rPr>
              <a:t>Introduction</a:t>
            </a:r>
          </a:p>
          <a:p>
            <a:r>
              <a:rPr lang="en-IN" dirty="0">
                <a:solidFill>
                  <a:schemeClr val="bg1">
                    <a:lumMod val="75000"/>
                  </a:schemeClr>
                </a:solidFill>
              </a:rPr>
              <a:t>Motivation</a:t>
            </a:r>
          </a:p>
          <a:p>
            <a:r>
              <a:rPr lang="en-IN" dirty="0"/>
              <a:t>Original 3-stage Structure</a:t>
            </a:r>
          </a:p>
          <a:p>
            <a:r>
              <a:rPr lang="en-IN" dirty="0">
                <a:solidFill>
                  <a:schemeClr val="bg1">
                    <a:lumMod val="75000"/>
                  </a:schemeClr>
                </a:solidFill>
              </a:rPr>
              <a:t>Sub-pixel based Structure</a:t>
            </a:r>
          </a:p>
          <a:p>
            <a:r>
              <a:rPr lang="en-IN" dirty="0">
                <a:solidFill>
                  <a:schemeClr val="bg1">
                    <a:lumMod val="75000"/>
                  </a:schemeClr>
                </a:solidFill>
              </a:rPr>
              <a:t>Experiments</a:t>
            </a:r>
          </a:p>
          <a:p>
            <a:pPr lvl="1"/>
            <a:r>
              <a:rPr lang="en-IN" dirty="0">
                <a:solidFill>
                  <a:schemeClr val="bg1">
                    <a:lumMod val="75000"/>
                  </a:schemeClr>
                </a:solidFill>
              </a:rPr>
              <a:t>Experiments on Network Model</a:t>
            </a:r>
          </a:p>
          <a:p>
            <a:pPr lvl="1"/>
            <a:r>
              <a:rPr lang="en-IN" dirty="0">
                <a:solidFill>
                  <a:schemeClr val="bg1">
                    <a:lumMod val="75000"/>
                  </a:schemeClr>
                </a:solidFill>
              </a:rPr>
              <a:t>Experiments on Datasets</a:t>
            </a:r>
          </a:p>
          <a:p>
            <a:pPr lvl="1"/>
            <a:r>
              <a:rPr lang="en-IN" dirty="0">
                <a:solidFill>
                  <a:schemeClr val="bg1">
                    <a:lumMod val="75000"/>
                  </a:schemeClr>
                </a:solidFill>
              </a:rPr>
              <a:t>Self-ensemble Algorithm</a:t>
            </a:r>
          </a:p>
          <a:p>
            <a:r>
              <a:rPr lang="en-IN" dirty="0">
                <a:solidFill>
                  <a:schemeClr val="bg1">
                    <a:lumMod val="75000"/>
                  </a:schemeClr>
                </a:solidFill>
              </a:rPr>
              <a:t>Comparison of Models</a:t>
            </a:r>
          </a:p>
          <a:p>
            <a:r>
              <a:rPr lang="en-IN" dirty="0">
                <a:solidFill>
                  <a:schemeClr val="bg1">
                    <a:lumMod val="75000"/>
                  </a:schemeClr>
                </a:solidFill>
              </a:rPr>
              <a:t>Conclusions &amp; Future plans</a:t>
            </a:r>
          </a:p>
          <a:p>
            <a:pPr lvl="1"/>
            <a:endParaRPr lang="en-IN" dirty="0"/>
          </a:p>
        </p:txBody>
      </p:sp>
      <p:sp>
        <p:nvSpPr>
          <p:cNvPr id="4" name="Slide Number Placeholder 3">
            <a:extLst>
              <a:ext uri="{FF2B5EF4-FFF2-40B4-BE49-F238E27FC236}">
                <a16:creationId xmlns:a16="http://schemas.microsoft.com/office/drawing/2014/main" id="{B843E0C2-612A-47D6-A3E2-F57984535840}"/>
              </a:ext>
            </a:extLst>
          </p:cNvPr>
          <p:cNvSpPr>
            <a:spLocks noGrp="1"/>
          </p:cNvSpPr>
          <p:nvPr>
            <p:ph type="sldNum" sz="quarter" idx="12"/>
          </p:nvPr>
        </p:nvSpPr>
        <p:spPr/>
        <p:txBody>
          <a:bodyPr/>
          <a:lstStyle/>
          <a:p>
            <a:fld id="{17CC94CD-1FE7-0C44-80F4-2964C2C99554}" type="slidenum">
              <a:rPr lang="en-US" noProof="0" smtClean="0"/>
              <a:pPr/>
              <a:t>8</a:t>
            </a:fld>
            <a:endParaRPr lang="en-US" noProof="0"/>
          </a:p>
        </p:txBody>
      </p:sp>
      <p:sp>
        <p:nvSpPr>
          <p:cNvPr id="7" name="Footer Placeholder 5">
            <a:extLst>
              <a:ext uri="{FF2B5EF4-FFF2-40B4-BE49-F238E27FC236}">
                <a16:creationId xmlns:a16="http://schemas.microsoft.com/office/drawing/2014/main" id="{DD949991-9447-4B70-8C13-8BEB8D974767}"/>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Tree>
    <p:extLst>
      <p:ext uri="{BB962C8B-B14F-4D97-AF65-F5344CB8AC3E}">
        <p14:creationId xmlns:p14="http://schemas.microsoft.com/office/powerpoint/2010/main" val="16368039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BADB86-2C36-4383-8544-8AA316415BAB}"/>
              </a:ext>
            </a:extLst>
          </p:cNvPr>
          <p:cNvPicPr>
            <a:picLocks noChangeAspect="1"/>
          </p:cNvPicPr>
          <p:nvPr/>
        </p:nvPicPr>
        <p:blipFill>
          <a:blip r:embed="rId2"/>
          <a:stretch>
            <a:fillRect/>
          </a:stretch>
        </p:blipFill>
        <p:spPr>
          <a:xfrm>
            <a:off x="215268" y="1152484"/>
            <a:ext cx="8591110" cy="4995651"/>
          </a:xfrm>
          <a:prstGeom prst="rect">
            <a:avLst/>
          </a:prstGeom>
        </p:spPr>
      </p:pic>
      <p:sp>
        <p:nvSpPr>
          <p:cNvPr id="2" name="Slide Number Placeholder 1">
            <a:extLst>
              <a:ext uri="{FF2B5EF4-FFF2-40B4-BE49-F238E27FC236}">
                <a16:creationId xmlns:a16="http://schemas.microsoft.com/office/drawing/2014/main" id="{E323D2BC-7D02-4F73-9376-EF0BDED472E5}"/>
              </a:ext>
            </a:extLst>
          </p:cNvPr>
          <p:cNvSpPr>
            <a:spLocks noGrp="1"/>
          </p:cNvSpPr>
          <p:nvPr>
            <p:ph type="sldNum" sz="quarter" idx="12"/>
          </p:nvPr>
        </p:nvSpPr>
        <p:spPr>
          <a:xfrm>
            <a:off x="7438376" y="6400800"/>
            <a:ext cx="1197623" cy="304800"/>
          </a:xfrm>
        </p:spPr>
        <p:txBody>
          <a:bodyPr/>
          <a:lstStyle/>
          <a:p>
            <a:fld id="{17CC94CD-1FE7-0C44-80F4-2964C2C99554}" type="slidenum">
              <a:rPr lang="en-US" noProof="0" smtClean="0"/>
              <a:pPr/>
              <a:t>80</a:t>
            </a:fld>
            <a:endParaRPr lang="en-US" noProof="0" dirty="0"/>
          </a:p>
        </p:txBody>
      </p:sp>
      <p:sp>
        <p:nvSpPr>
          <p:cNvPr id="8" name="Footer Placeholder 5">
            <a:extLst>
              <a:ext uri="{FF2B5EF4-FFF2-40B4-BE49-F238E27FC236}">
                <a16:creationId xmlns:a16="http://schemas.microsoft.com/office/drawing/2014/main" id="{58357E13-2C64-42C0-9C1D-155088BEAAD6}"/>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cxnSp>
        <p:nvCxnSpPr>
          <p:cNvPr id="6" name="Straight Arrow Connector 5">
            <a:extLst>
              <a:ext uri="{FF2B5EF4-FFF2-40B4-BE49-F238E27FC236}">
                <a16:creationId xmlns:a16="http://schemas.microsoft.com/office/drawing/2014/main" id="{B05885FE-E968-41D6-BD53-7CFF6753161F}"/>
              </a:ext>
            </a:extLst>
          </p:cNvPr>
          <p:cNvCxnSpPr/>
          <p:nvPr/>
        </p:nvCxnSpPr>
        <p:spPr bwMode="auto">
          <a:xfrm flipH="1">
            <a:off x="3334225" y="2749976"/>
            <a:ext cx="1448973" cy="1800665"/>
          </a:xfrm>
          <a:prstGeom prst="straightConnector1">
            <a:avLst/>
          </a:prstGeom>
          <a:ln>
            <a:solidFill>
              <a:srgbClr val="00B05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1A2A4EBF-77C9-4BBC-9311-4B9BE991A7B7}"/>
              </a:ext>
            </a:extLst>
          </p:cNvPr>
          <p:cNvSpPr txBox="1"/>
          <p:nvPr/>
        </p:nvSpPr>
        <p:spPr>
          <a:xfrm>
            <a:off x="155110" y="752375"/>
            <a:ext cx="6161283" cy="400110"/>
          </a:xfrm>
          <a:prstGeom prst="rect">
            <a:avLst/>
          </a:prstGeom>
          <a:noFill/>
        </p:spPr>
        <p:txBody>
          <a:bodyPr wrap="square" rtlCol="0">
            <a:spAutoFit/>
          </a:bodyPr>
          <a:lstStyle/>
          <a:p>
            <a:pPr algn="l"/>
            <a:r>
              <a:rPr lang="en-IN" b="1" dirty="0"/>
              <a:t>Sub-pixel 64-Filters with Improvement</a:t>
            </a:r>
          </a:p>
        </p:txBody>
      </p:sp>
    </p:spTree>
    <p:extLst>
      <p:ext uri="{BB962C8B-B14F-4D97-AF65-F5344CB8AC3E}">
        <p14:creationId xmlns:p14="http://schemas.microsoft.com/office/powerpoint/2010/main" val="33514159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FC02-43FE-45D6-876F-F448FC588E85}"/>
              </a:ext>
            </a:extLst>
          </p:cNvPr>
          <p:cNvSpPr>
            <a:spLocks noGrp="1"/>
          </p:cNvSpPr>
          <p:nvPr>
            <p:ph type="title"/>
          </p:nvPr>
        </p:nvSpPr>
        <p:spPr>
          <a:xfrm>
            <a:off x="38341" y="691529"/>
            <a:ext cx="8128000" cy="601538"/>
          </a:xfrm>
        </p:spPr>
        <p:txBody>
          <a:bodyPr/>
          <a:lstStyle/>
          <a:p>
            <a:r>
              <a:rPr lang="en-US" dirty="0"/>
              <a:t>Comparison of Models</a:t>
            </a:r>
          </a:p>
        </p:txBody>
      </p:sp>
      <p:sp>
        <p:nvSpPr>
          <p:cNvPr id="4" name="Slide Number Placeholder 3">
            <a:extLst>
              <a:ext uri="{FF2B5EF4-FFF2-40B4-BE49-F238E27FC236}">
                <a16:creationId xmlns:a16="http://schemas.microsoft.com/office/drawing/2014/main" id="{6664A7D7-6FCD-43D5-8443-FA1BE3368F78}"/>
              </a:ext>
            </a:extLst>
          </p:cNvPr>
          <p:cNvSpPr>
            <a:spLocks noGrp="1"/>
          </p:cNvSpPr>
          <p:nvPr>
            <p:ph type="sldNum" sz="quarter" idx="12"/>
          </p:nvPr>
        </p:nvSpPr>
        <p:spPr/>
        <p:txBody>
          <a:bodyPr/>
          <a:lstStyle/>
          <a:p>
            <a:fld id="{17CC94CD-1FE7-0C44-80F4-2964C2C99554}" type="slidenum">
              <a:rPr lang="en-US" noProof="0" smtClean="0"/>
              <a:pPr/>
              <a:t>81</a:t>
            </a:fld>
            <a:endParaRPr lang="en-US" noProof="0"/>
          </a:p>
        </p:txBody>
      </p:sp>
      <p:pic>
        <p:nvPicPr>
          <p:cNvPr id="6" name="Picture 5">
            <a:extLst>
              <a:ext uri="{FF2B5EF4-FFF2-40B4-BE49-F238E27FC236}">
                <a16:creationId xmlns:a16="http://schemas.microsoft.com/office/drawing/2014/main" id="{DD4186E8-8AF7-41FE-8461-908A9E36F10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499058"/>
            <a:ext cx="4557932" cy="3859883"/>
          </a:xfrm>
          <a:prstGeom prst="rect">
            <a:avLst/>
          </a:prstGeom>
        </p:spPr>
      </p:pic>
      <p:pic>
        <p:nvPicPr>
          <p:cNvPr id="8" name="Picture 7">
            <a:extLst>
              <a:ext uri="{FF2B5EF4-FFF2-40B4-BE49-F238E27FC236}">
                <a16:creationId xmlns:a16="http://schemas.microsoft.com/office/drawing/2014/main" id="{53D2CF0F-5D98-4CD6-8EE5-D0A6BFB734C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57932" y="1476197"/>
            <a:ext cx="4519591" cy="3905604"/>
          </a:xfrm>
          <a:prstGeom prst="rect">
            <a:avLst/>
          </a:prstGeom>
        </p:spPr>
      </p:pic>
    </p:spTree>
    <p:extLst>
      <p:ext uri="{BB962C8B-B14F-4D97-AF65-F5344CB8AC3E}">
        <p14:creationId xmlns:p14="http://schemas.microsoft.com/office/powerpoint/2010/main" val="5849547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FC02-43FE-45D6-876F-F448FC588E85}"/>
              </a:ext>
            </a:extLst>
          </p:cNvPr>
          <p:cNvSpPr>
            <a:spLocks noGrp="1"/>
          </p:cNvSpPr>
          <p:nvPr>
            <p:ph type="title"/>
          </p:nvPr>
        </p:nvSpPr>
        <p:spPr>
          <a:xfrm>
            <a:off x="38341" y="691529"/>
            <a:ext cx="8128000" cy="601538"/>
          </a:xfrm>
        </p:spPr>
        <p:txBody>
          <a:bodyPr/>
          <a:lstStyle/>
          <a:p>
            <a:r>
              <a:rPr lang="en-US" dirty="0"/>
              <a:t>Comparison of Models</a:t>
            </a:r>
          </a:p>
        </p:txBody>
      </p:sp>
      <p:sp>
        <p:nvSpPr>
          <p:cNvPr id="4" name="Slide Number Placeholder 3">
            <a:extLst>
              <a:ext uri="{FF2B5EF4-FFF2-40B4-BE49-F238E27FC236}">
                <a16:creationId xmlns:a16="http://schemas.microsoft.com/office/drawing/2014/main" id="{6664A7D7-6FCD-43D5-8443-FA1BE3368F78}"/>
              </a:ext>
            </a:extLst>
          </p:cNvPr>
          <p:cNvSpPr>
            <a:spLocks noGrp="1"/>
          </p:cNvSpPr>
          <p:nvPr>
            <p:ph type="sldNum" sz="quarter" idx="12"/>
          </p:nvPr>
        </p:nvSpPr>
        <p:spPr/>
        <p:txBody>
          <a:bodyPr/>
          <a:lstStyle/>
          <a:p>
            <a:fld id="{17CC94CD-1FE7-0C44-80F4-2964C2C99554}" type="slidenum">
              <a:rPr lang="en-US" noProof="0" smtClean="0"/>
              <a:pPr/>
              <a:t>82</a:t>
            </a:fld>
            <a:endParaRPr lang="en-US" noProof="0"/>
          </a:p>
        </p:txBody>
      </p:sp>
      <p:pic>
        <p:nvPicPr>
          <p:cNvPr id="10" name="Picture 9">
            <a:extLst>
              <a:ext uri="{FF2B5EF4-FFF2-40B4-BE49-F238E27FC236}">
                <a16:creationId xmlns:a16="http://schemas.microsoft.com/office/drawing/2014/main" id="{C8BB2806-3339-42CD-A6A8-F0B3F78A3C4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61186" y="1615573"/>
            <a:ext cx="4937761" cy="3953602"/>
          </a:xfrm>
          <a:prstGeom prst="rect">
            <a:avLst/>
          </a:prstGeom>
        </p:spPr>
      </p:pic>
    </p:spTree>
    <p:extLst>
      <p:ext uri="{BB962C8B-B14F-4D97-AF65-F5344CB8AC3E}">
        <p14:creationId xmlns:p14="http://schemas.microsoft.com/office/powerpoint/2010/main" val="42253422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086960-F5BD-45AB-B9F8-18F668B4F1C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00" y="1476197"/>
            <a:ext cx="4618065" cy="3905604"/>
          </a:xfrm>
          <a:prstGeom prst="rect">
            <a:avLst/>
          </a:prstGeom>
        </p:spPr>
      </p:pic>
      <p:pic>
        <p:nvPicPr>
          <p:cNvPr id="5" name="Picture 4">
            <a:extLst>
              <a:ext uri="{FF2B5EF4-FFF2-40B4-BE49-F238E27FC236}">
                <a16:creationId xmlns:a16="http://schemas.microsoft.com/office/drawing/2014/main" id="{6F842926-1486-4B61-9A5E-6AE48BB29F4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 y="1476197"/>
            <a:ext cx="4586070" cy="3905604"/>
          </a:xfrm>
          <a:prstGeom prst="rect">
            <a:avLst/>
          </a:prstGeom>
        </p:spPr>
      </p:pic>
      <p:sp>
        <p:nvSpPr>
          <p:cNvPr id="2" name="Title 1">
            <a:extLst>
              <a:ext uri="{FF2B5EF4-FFF2-40B4-BE49-F238E27FC236}">
                <a16:creationId xmlns:a16="http://schemas.microsoft.com/office/drawing/2014/main" id="{56EDFC02-43FE-45D6-876F-F448FC588E85}"/>
              </a:ext>
            </a:extLst>
          </p:cNvPr>
          <p:cNvSpPr>
            <a:spLocks noGrp="1"/>
          </p:cNvSpPr>
          <p:nvPr>
            <p:ph type="title"/>
          </p:nvPr>
        </p:nvSpPr>
        <p:spPr>
          <a:xfrm>
            <a:off x="38341" y="691529"/>
            <a:ext cx="8128000" cy="601538"/>
          </a:xfrm>
        </p:spPr>
        <p:txBody>
          <a:bodyPr/>
          <a:lstStyle/>
          <a:p>
            <a:r>
              <a:rPr lang="en-US" dirty="0"/>
              <a:t>Comparison of Models</a:t>
            </a:r>
          </a:p>
        </p:txBody>
      </p:sp>
      <p:sp>
        <p:nvSpPr>
          <p:cNvPr id="4" name="Slide Number Placeholder 3">
            <a:extLst>
              <a:ext uri="{FF2B5EF4-FFF2-40B4-BE49-F238E27FC236}">
                <a16:creationId xmlns:a16="http://schemas.microsoft.com/office/drawing/2014/main" id="{6664A7D7-6FCD-43D5-8443-FA1BE3368F78}"/>
              </a:ext>
            </a:extLst>
          </p:cNvPr>
          <p:cNvSpPr>
            <a:spLocks noGrp="1"/>
          </p:cNvSpPr>
          <p:nvPr>
            <p:ph type="sldNum" sz="quarter" idx="12"/>
          </p:nvPr>
        </p:nvSpPr>
        <p:spPr/>
        <p:txBody>
          <a:bodyPr/>
          <a:lstStyle/>
          <a:p>
            <a:fld id="{17CC94CD-1FE7-0C44-80F4-2964C2C99554}" type="slidenum">
              <a:rPr lang="en-US" noProof="0" smtClean="0"/>
              <a:pPr/>
              <a:t>83</a:t>
            </a:fld>
            <a:endParaRPr lang="en-US" noProof="0"/>
          </a:p>
        </p:txBody>
      </p:sp>
    </p:spTree>
    <p:extLst>
      <p:ext uri="{BB962C8B-B14F-4D97-AF65-F5344CB8AC3E}">
        <p14:creationId xmlns:p14="http://schemas.microsoft.com/office/powerpoint/2010/main" val="3833593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1504DB-2F6E-4990-8450-2F95EE6B4C1A}"/>
              </a:ext>
            </a:extLst>
          </p:cNvPr>
          <p:cNvSpPr>
            <a:spLocks noGrp="1"/>
          </p:cNvSpPr>
          <p:nvPr>
            <p:ph type="sldNum" sz="quarter" idx="12"/>
          </p:nvPr>
        </p:nvSpPr>
        <p:spPr/>
        <p:txBody>
          <a:bodyPr/>
          <a:lstStyle/>
          <a:p>
            <a:fld id="{58E2D8D4-FE53-45DE-A6DA-3B2578F86AF3}" type="slidenum">
              <a:rPr lang="en-US" smtClean="0"/>
              <a:t>84</a:t>
            </a:fld>
            <a:endParaRPr lang="en-US"/>
          </a:p>
        </p:txBody>
      </p:sp>
      <p:graphicFrame>
        <p:nvGraphicFramePr>
          <p:cNvPr id="3" name="Object 2">
            <a:extLst>
              <a:ext uri="{FF2B5EF4-FFF2-40B4-BE49-F238E27FC236}">
                <a16:creationId xmlns:a16="http://schemas.microsoft.com/office/drawing/2014/main" id="{2E258B36-FC40-448A-8F57-1F9415D928CE}"/>
              </a:ext>
            </a:extLst>
          </p:cNvPr>
          <p:cNvGraphicFramePr>
            <a:graphicFrameLocks noChangeAspect="1"/>
          </p:cNvGraphicFramePr>
          <p:nvPr/>
        </p:nvGraphicFramePr>
        <p:xfrm>
          <a:off x="609600" y="834887"/>
          <a:ext cx="8362122" cy="5287617"/>
        </p:xfrm>
        <a:graphic>
          <a:graphicData uri="http://schemas.openxmlformats.org/presentationml/2006/ole">
            <mc:AlternateContent xmlns:mc="http://schemas.openxmlformats.org/markup-compatibility/2006">
              <mc:Choice xmlns:v="urn:schemas-microsoft-com:vml" Requires="v">
                <p:oleObj spid="_x0000_s3075" name="Worksheet" r:id="rId3" imgW="12325222" imgH="8096193" progId="Excel.Sheet.12">
                  <p:link updateAutomatic="1"/>
                </p:oleObj>
              </mc:Choice>
              <mc:Fallback>
                <p:oleObj name="Worksheet" r:id="rId3" imgW="12325222" imgH="8096193" progId="Excel.Sheet.12">
                  <p:link updateAutomatic="1"/>
                  <p:pic>
                    <p:nvPicPr>
                      <p:cNvPr id="3" name="Object 2">
                        <a:extLst>
                          <a:ext uri="{FF2B5EF4-FFF2-40B4-BE49-F238E27FC236}">
                            <a16:creationId xmlns:a16="http://schemas.microsoft.com/office/drawing/2014/main" id="{2E258B36-FC40-448A-8F57-1F9415D928CE}"/>
                          </a:ext>
                        </a:extLst>
                      </p:cNvPr>
                      <p:cNvPicPr/>
                      <p:nvPr/>
                    </p:nvPicPr>
                    <p:blipFill>
                      <a:blip r:embed="rId4"/>
                      <a:stretch>
                        <a:fillRect/>
                      </a:stretch>
                    </p:blipFill>
                    <p:spPr>
                      <a:xfrm>
                        <a:off x="609600" y="834887"/>
                        <a:ext cx="8362122" cy="5287617"/>
                      </a:xfrm>
                      <a:prstGeom prst="rect">
                        <a:avLst/>
                      </a:prstGeom>
                    </p:spPr>
                  </p:pic>
                </p:oleObj>
              </mc:Fallback>
            </mc:AlternateContent>
          </a:graphicData>
        </a:graphic>
      </p:graphicFrame>
    </p:spTree>
    <p:extLst>
      <p:ext uri="{BB962C8B-B14F-4D97-AF65-F5344CB8AC3E}">
        <p14:creationId xmlns:p14="http://schemas.microsoft.com/office/powerpoint/2010/main" val="4164954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FC02-43FE-45D6-876F-F448FC588E85}"/>
              </a:ext>
            </a:extLst>
          </p:cNvPr>
          <p:cNvSpPr>
            <a:spLocks noGrp="1"/>
          </p:cNvSpPr>
          <p:nvPr>
            <p:ph type="title"/>
          </p:nvPr>
        </p:nvSpPr>
        <p:spPr>
          <a:xfrm>
            <a:off x="38341" y="691529"/>
            <a:ext cx="8128000" cy="601538"/>
          </a:xfrm>
        </p:spPr>
        <p:txBody>
          <a:bodyPr/>
          <a:lstStyle/>
          <a:p>
            <a:r>
              <a:rPr lang="en-US" dirty="0"/>
              <a:t>Comparison of Models</a:t>
            </a:r>
          </a:p>
        </p:txBody>
      </p:sp>
      <p:sp>
        <p:nvSpPr>
          <p:cNvPr id="4" name="Slide Number Placeholder 3">
            <a:extLst>
              <a:ext uri="{FF2B5EF4-FFF2-40B4-BE49-F238E27FC236}">
                <a16:creationId xmlns:a16="http://schemas.microsoft.com/office/drawing/2014/main" id="{6664A7D7-6FCD-43D5-8443-FA1BE3368F78}"/>
              </a:ext>
            </a:extLst>
          </p:cNvPr>
          <p:cNvSpPr>
            <a:spLocks noGrp="1"/>
          </p:cNvSpPr>
          <p:nvPr>
            <p:ph type="sldNum" sz="quarter" idx="12"/>
          </p:nvPr>
        </p:nvSpPr>
        <p:spPr/>
        <p:txBody>
          <a:bodyPr/>
          <a:lstStyle/>
          <a:p>
            <a:fld id="{17CC94CD-1FE7-0C44-80F4-2964C2C99554}" type="slidenum">
              <a:rPr lang="en-US" noProof="0" smtClean="0"/>
              <a:pPr/>
              <a:t>85</a:t>
            </a:fld>
            <a:endParaRPr lang="en-US" noProof="0"/>
          </a:p>
        </p:txBody>
      </p:sp>
      <p:pic>
        <p:nvPicPr>
          <p:cNvPr id="10" name="Picture 9">
            <a:extLst>
              <a:ext uri="{FF2B5EF4-FFF2-40B4-BE49-F238E27FC236}">
                <a16:creationId xmlns:a16="http://schemas.microsoft.com/office/drawing/2014/main" id="{C8BB2806-3339-42CD-A6A8-F0B3F78A3C43}"/>
              </a:ext>
            </a:extLst>
          </p:cNvPr>
          <p:cNvPicPr>
            <a:picLocks noChangeAspect="1"/>
          </p:cNvPicPr>
          <p:nvPr/>
        </p:nvPicPr>
        <p:blipFill>
          <a:blip r:embed="rId2" cstate="email">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39481" y="1589069"/>
            <a:ext cx="4937761" cy="3953602"/>
          </a:xfrm>
          <a:prstGeom prst="rect">
            <a:avLst/>
          </a:prstGeom>
        </p:spPr>
      </p:pic>
      <p:pic>
        <p:nvPicPr>
          <p:cNvPr id="5" name="Picture 4">
            <a:extLst>
              <a:ext uri="{FF2B5EF4-FFF2-40B4-BE49-F238E27FC236}">
                <a16:creationId xmlns:a16="http://schemas.microsoft.com/office/drawing/2014/main" id="{CE742290-FBFE-43A0-9D5A-1251A1372F6F}"/>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48031" y="1589069"/>
            <a:ext cx="5294387" cy="4160528"/>
          </a:xfrm>
          <a:prstGeom prst="rect">
            <a:avLst/>
          </a:prstGeom>
        </p:spPr>
      </p:pic>
    </p:spTree>
    <p:extLst>
      <p:ext uri="{BB962C8B-B14F-4D97-AF65-F5344CB8AC3E}">
        <p14:creationId xmlns:p14="http://schemas.microsoft.com/office/powerpoint/2010/main" val="2067184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AC4F9D1C-F8ED-4DBF-8DD0-33929E527292}"/>
              </a:ext>
            </a:extLst>
          </p:cNvPr>
          <p:cNvPicPr>
            <a:picLocks noChangeAspect="1"/>
          </p:cNvPicPr>
          <p:nvPr/>
        </p:nvPicPr>
        <p:blipFill>
          <a:blip r:embed="rId2"/>
          <a:stretch>
            <a:fillRect/>
          </a:stretch>
        </p:blipFill>
        <p:spPr>
          <a:xfrm>
            <a:off x="392637" y="3429000"/>
            <a:ext cx="2133995" cy="1299411"/>
          </a:xfrm>
          <a:prstGeom prst="rect">
            <a:avLst/>
          </a:prstGeom>
        </p:spPr>
      </p:pic>
      <p:sp>
        <p:nvSpPr>
          <p:cNvPr id="2" name="Slide Number Placeholder 1">
            <a:extLst>
              <a:ext uri="{FF2B5EF4-FFF2-40B4-BE49-F238E27FC236}">
                <a16:creationId xmlns:a16="http://schemas.microsoft.com/office/drawing/2014/main" id="{43427134-2729-4B0B-BD84-96A007D4B26A}"/>
              </a:ext>
            </a:extLst>
          </p:cNvPr>
          <p:cNvSpPr>
            <a:spLocks noGrp="1"/>
          </p:cNvSpPr>
          <p:nvPr>
            <p:ph type="sldNum" sz="quarter" idx="12"/>
          </p:nvPr>
        </p:nvSpPr>
        <p:spPr/>
        <p:txBody>
          <a:bodyPr/>
          <a:lstStyle/>
          <a:p>
            <a:fld id="{17CC94CD-1FE7-0C44-80F4-2964C2C99554}" type="slidenum">
              <a:rPr lang="en-US" noProof="0" smtClean="0"/>
              <a:pPr/>
              <a:t>9</a:t>
            </a:fld>
            <a:endParaRPr lang="en-US" noProof="0"/>
          </a:p>
        </p:txBody>
      </p:sp>
      <p:sp>
        <p:nvSpPr>
          <p:cNvPr id="6" name="Footer Placeholder 5">
            <a:extLst>
              <a:ext uri="{FF2B5EF4-FFF2-40B4-BE49-F238E27FC236}">
                <a16:creationId xmlns:a16="http://schemas.microsoft.com/office/drawing/2014/main" id="{E37DF497-BA00-4392-A7CB-A57DB72D08DB}"/>
              </a:ext>
            </a:extLst>
          </p:cNvPr>
          <p:cNvSpPr>
            <a:spLocks noGrp="1"/>
          </p:cNvSpPr>
          <p:nvPr>
            <p:ph type="ftr" sz="quarter" idx="11"/>
          </p:nvPr>
        </p:nvSpPr>
        <p:spPr>
          <a:xfrm>
            <a:off x="96253" y="6400800"/>
            <a:ext cx="7151919" cy="304800"/>
          </a:xfrm>
        </p:spPr>
        <p:txBody>
          <a:bodyPr/>
          <a:lstStyle/>
          <a:p>
            <a:r>
              <a:rPr lang="en-US" noProof="0" dirty="0"/>
              <a:t>Venkatesh Satagopan                                     Sub-pixel CNN based color image demosaicing</a:t>
            </a:r>
          </a:p>
        </p:txBody>
      </p:sp>
      <p:sp>
        <p:nvSpPr>
          <p:cNvPr id="8" name="TextBox 7">
            <a:extLst>
              <a:ext uri="{FF2B5EF4-FFF2-40B4-BE49-F238E27FC236}">
                <a16:creationId xmlns:a16="http://schemas.microsoft.com/office/drawing/2014/main" id="{120F4060-502D-4DC9-8A59-94EFB8B03611}"/>
              </a:ext>
            </a:extLst>
          </p:cNvPr>
          <p:cNvSpPr txBox="1"/>
          <p:nvPr/>
        </p:nvSpPr>
        <p:spPr>
          <a:xfrm>
            <a:off x="120316" y="887269"/>
            <a:ext cx="3994484" cy="400110"/>
          </a:xfrm>
          <a:prstGeom prst="rect">
            <a:avLst/>
          </a:prstGeom>
          <a:noFill/>
        </p:spPr>
        <p:txBody>
          <a:bodyPr wrap="square" rtlCol="0">
            <a:spAutoFit/>
          </a:bodyPr>
          <a:lstStyle/>
          <a:p>
            <a:pPr algn="l"/>
            <a:r>
              <a:rPr lang="en-IN" b="1" dirty="0">
                <a:latin typeface="+mj-lt"/>
              </a:rPr>
              <a:t>Original 3-stage Structure</a:t>
            </a:r>
          </a:p>
        </p:txBody>
      </p:sp>
    </p:spTree>
    <p:extLst>
      <p:ext uri="{BB962C8B-B14F-4D97-AF65-F5344CB8AC3E}">
        <p14:creationId xmlns:p14="http://schemas.microsoft.com/office/powerpoint/2010/main" val="2491208585"/>
      </p:ext>
    </p:extLst>
  </p:cSld>
  <p:clrMapOvr>
    <a:masterClrMapping/>
  </p:clrMapOvr>
</p:sld>
</file>

<file path=ppt/theme/theme1.xml><?xml version="1.0" encoding="utf-8"?>
<a:theme xmlns:a="http://schemas.openxmlformats.org/drawingml/2006/main" name="TUM_Vorlage_hellblau">
  <a:themeElements>
    <a:clrScheme name="Leere Präsentation 1">
      <a:dk1>
        <a:srgbClr val="000000"/>
      </a:dk1>
      <a:lt1>
        <a:srgbClr val="FFFFFF"/>
      </a:lt1>
      <a:dk2>
        <a:srgbClr val="0065BD"/>
      </a:dk2>
      <a:lt2>
        <a:srgbClr val="005293"/>
      </a:lt2>
      <a:accent1>
        <a:srgbClr val="A2AD00"/>
      </a:accent1>
      <a:accent2>
        <a:srgbClr val="E37222"/>
      </a:accent2>
      <a:accent3>
        <a:srgbClr val="AAB8DB"/>
      </a:accent3>
      <a:accent4>
        <a:srgbClr val="DADADA"/>
      </a:accent4>
      <a:accent5>
        <a:srgbClr val="CED3AA"/>
      </a:accent5>
      <a:accent6>
        <a:srgbClr val="CE671E"/>
      </a:accent6>
      <a:hlink>
        <a:srgbClr val="DAD7CB"/>
      </a:hlink>
      <a:folHlink>
        <a:srgbClr val="9C9D9F"/>
      </a:folHlink>
    </a:clrScheme>
    <a:fontScheme name="Leere Präsentati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ere Präsentation 1">
        <a:dk1>
          <a:srgbClr val="000000"/>
        </a:dk1>
        <a:lt1>
          <a:srgbClr val="FFFFFF"/>
        </a:lt1>
        <a:dk2>
          <a:srgbClr val="0065BD"/>
        </a:dk2>
        <a:lt2>
          <a:srgbClr val="005293"/>
        </a:lt2>
        <a:accent1>
          <a:srgbClr val="A2AD00"/>
        </a:accent1>
        <a:accent2>
          <a:srgbClr val="E37222"/>
        </a:accent2>
        <a:accent3>
          <a:srgbClr val="AAB8DB"/>
        </a:accent3>
        <a:accent4>
          <a:srgbClr val="DADADA"/>
        </a:accent4>
        <a:accent5>
          <a:srgbClr val="CED3AA"/>
        </a:accent5>
        <a:accent6>
          <a:srgbClr val="CE671E"/>
        </a:accent6>
        <a:hlink>
          <a:srgbClr val="DAD7CB"/>
        </a:hlink>
        <a:folHlink>
          <a:srgbClr val="9C9D9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12439</TotalTime>
  <Words>2812</Words>
  <Application>Microsoft Office PowerPoint</Application>
  <PresentationFormat>On-screen Show (4:3)</PresentationFormat>
  <Paragraphs>810</Paragraphs>
  <Slides>85</Slides>
  <Notes>25</Notes>
  <HiddenSlides>0</HiddenSlides>
  <MMClips>0</MMClips>
  <ScaleCrop>false</ScaleCrop>
  <HeadingPairs>
    <vt:vector size="8" baseType="variant">
      <vt:variant>
        <vt:lpstr>Fonts Used</vt:lpstr>
      </vt:variant>
      <vt:variant>
        <vt:i4>5</vt:i4>
      </vt:variant>
      <vt:variant>
        <vt:lpstr>Theme</vt:lpstr>
      </vt:variant>
      <vt:variant>
        <vt:i4>1</vt:i4>
      </vt:variant>
      <vt:variant>
        <vt:lpstr>Links</vt:lpstr>
      </vt:variant>
      <vt:variant>
        <vt:i4>1</vt:i4>
      </vt:variant>
      <vt:variant>
        <vt:lpstr>Slide Titles</vt:lpstr>
      </vt:variant>
      <vt:variant>
        <vt:i4>85</vt:i4>
      </vt:variant>
    </vt:vector>
  </HeadingPairs>
  <TitlesOfParts>
    <vt:vector size="92" baseType="lpstr">
      <vt:lpstr>Arial</vt:lpstr>
      <vt:lpstr>Calibri</vt:lpstr>
      <vt:lpstr>Cambria Math</vt:lpstr>
      <vt:lpstr>Lucida Grande</vt:lpstr>
      <vt:lpstr>Wingdings</vt:lpstr>
      <vt:lpstr>TUM_Vorlage_hellblau</vt:lpstr>
      <vt:lpstr>file:///C:\Users\venkatesh\Desktop\Thesis\calculations.xlsx</vt:lpstr>
      <vt:lpstr>Sub-pixel CNN Based Color Image Demosaicing </vt:lpstr>
      <vt:lpstr>Agenda</vt:lpstr>
      <vt:lpstr>Introduction</vt:lpstr>
      <vt:lpstr>Introduction</vt:lpstr>
      <vt:lpstr>Agenda</vt:lpstr>
      <vt:lpstr>Motivation</vt:lpstr>
      <vt:lpstr>Motivation</vt:lpstr>
      <vt:lpstr>Agenda</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Flickr500 Dataset</vt:lpstr>
      <vt:lpstr>Low PSNR Image Improvement Dataset</vt:lpstr>
      <vt:lpstr>Low PSNR Image Improvement Dataset</vt:lpstr>
      <vt:lpstr>PowerPoint Presentation</vt:lpstr>
      <vt:lpstr>PowerPoint Presentation</vt:lpstr>
      <vt:lpstr>PowerPoint Presentation</vt:lpstr>
      <vt:lpstr>PowerPoint Presentation</vt:lpstr>
      <vt:lpstr>Agenda</vt:lpstr>
      <vt:lpstr>Self-ensemble Algorithm</vt:lpstr>
      <vt:lpstr>Self-ensemble Algorithm</vt:lpstr>
      <vt:lpstr>PowerPoint Presentation</vt:lpstr>
      <vt:lpstr>PowerPoint Presentation</vt:lpstr>
      <vt:lpstr>PowerPoint Presentation</vt:lpstr>
      <vt:lpstr>PowerPoint Presentation</vt:lpstr>
      <vt:lpstr>Agenda</vt:lpstr>
      <vt:lpstr>Comparison of Models</vt:lpstr>
      <vt:lpstr>Comparison of Models</vt:lpstr>
      <vt:lpstr>Agenda</vt:lpstr>
      <vt:lpstr>Comparison of Models</vt:lpstr>
      <vt:lpstr>Conclusions </vt:lpstr>
      <vt:lpstr>Future plans </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of Models</vt:lpstr>
      <vt:lpstr>Comparison of Models</vt:lpstr>
      <vt:lpstr>Comparison of Models</vt:lpstr>
      <vt:lpstr>PowerPoint Presentation</vt:lpstr>
      <vt:lpstr>Comparison of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support</dc:creator>
  <cp:lastModifiedBy>SHREYAS NP</cp:lastModifiedBy>
  <cp:revision>713</cp:revision>
  <dcterms:created xsi:type="dcterms:W3CDTF">2009-06-05T15:14:26Z</dcterms:created>
  <dcterms:modified xsi:type="dcterms:W3CDTF">2019-06-26T14:45:00Z</dcterms:modified>
</cp:coreProperties>
</file>